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21"/>
  </p:notesMasterIdLst>
  <p:sldIdLst>
    <p:sldId id="284" r:id="rId2"/>
    <p:sldId id="279" r:id="rId3"/>
    <p:sldId id="282" r:id="rId4"/>
    <p:sldId id="283" r:id="rId5"/>
    <p:sldId id="258" r:id="rId6"/>
    <p:sldId id="261" r:id="rId7"/>
    <p:sldId id="264" r:id="rId8"/>
    <p:sldId id="267" r:id="rId9"/>
    <p:sldId id="281" r:id="rId10"/>
    <p:sldId id="277" r:id="rId11"/>
    <p:sldId id="293" r:id="rId12"/>
    <p:sldId id="292" r:id="rId13"/>
    <p:sldId id="278" r:id="rId14"/>
    <p:sldId id="285" r:id="rId15"/>
    <p:sldId id="288" r:id="rId16"/>
    <p:sldId id="287" r:id="rId17"/>
    <p:sldId id="286" r:id="rId18"/>
    <p:sldId id="290" r:id="rId19"/>
    <p:sldId id="291" r:id="rId20"/>
  </p:sldIdLst>
  <p:sldSz cx="9144000" cy="6858000" type="screen4x3"/>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348" autoAdjust="0"/>
  </p:normalViewPr>
  <p:slideViewPr>
    <p:cSldViewPr>
      <p:cViewPr varScale="1">
        <p:scale>
          <a:sx n="72" d="100"/>
          <a:sy n="72" d="100"/>
        </p:scale>
        <p:origin x="-1752" y="-7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jp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219573919"/>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78983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A </a:t>
            </a:r>
            <a:r>
              <a:rPr lang="en-US" dirty="0" err="1" smtClean="0"/>
              <a:t>visualisation</a:t>
            </a:r>
            <a:r>
              <a:rPr lang="en-US" dirty="0" smtClean="0"/>
              <a:t> of the response to the earthquake by the </a:t>
            </a:r>
            <a:r>
              <a:rPr lang="en-US" dirty="0" err="1" smtClean="0"/>
              <a:t>OpenStreetMap</a:t>
            </a:r>
            <a:r>
              <a:rPr lang="en-US" dirty="0" smtClean="0"/>
              <a:t> community. </a:t>
            </a:r>
            <a:r>
              <a:rPr lang="en-US" b="1" dirty="0" smtClean="0"/>
              <a:t>640 mappers made 1.4 million edits in 25 days- which</a:t>
            </a:r>
            <a:r>
              <a:rPr lang="en-US" b="1" baseline="0" dirty="0" smtClean="0"/>
              <a:t> takes a full year for 1 cartographer</a:t>
            </a:r>
            <a:r>
              <a:rPr lang="en-US" baseline="0" dirty="0" smtClean="0"/>
              <a:t>.  </a:t>
            </a:r>
            <a:r>
              <a:rPr lang="en-US" dirty="0" smtClean="0"/>
              <a:t>Over the following days a large number of additions to the map are made with many roads (green primary, red secondary) added. Also many other features were added such as the blue glowing refugee camps that emerge.</a:t>
            </a:r>
            <a:r>
              <a:rPr lang="en-US" baseline="0" dirty="0" smtClean="0"/>
              <a:t> </a:t>
            </a:r>
            <a:r>
              <a:rPr lang="en-US" dirty="0" smtClean="0"/>
              <a:t>A lot of these edits were made possible by a number of satellite and aerial imagery passes in the days after the quake, that were release to the public for tracing and analysis.</a:t>
            </a:r>
          </a:p>
          <a:p>
            <a:endParaRPr lang="en-US" dirty="0"/>
          </a:p>
        </p:txBody>
      </p:sp>
    </p:spTree>
    <p:extLst>
      <p:ext uri="{BB962C8B-B14F-4D97-AF65-F5344CB8AC3E}">
        <p14:creationId xmlns:p14="http://schemas.microsoft.com/office/powerpoint/2010/main" val="3674957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Shape 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42" name="Shape 4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
              <a:t>Data is often stored in a spreadsheet, a database, or just written down on paper.  Regardless of the method, it is a systematic way of keeping information.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3" name="Shape 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dirty="0"/>
              <a:t>Connecting geographic information - location information - to data, helps us to better use that data in the real world, since it is all relevant to physical space, and we want to better understand how it impacts our communities.  By tying together geography and data, we're become better informed, and are better able to accurately convey reality.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82" name="Shape 8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 dirty="0"/>
              <a:t>First, we can do a lot more with our data and our maps if it is digital.  By using the power of computers we can have more powerful tools to understand information, and it is much easier to share.  Digital data can be easily shared and manipulated for different purposes.  And drawing a map on a computer is not all that different from drawing a map on paper.</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dirty="0"/>
              <a:t>The idea of OpenStreetMap is that people from all over the world can create digital maps of their communities, and save all of that data on one shared database.  They can keep the information up to date and use it however they want.  Imagine a map of the whole world printed on a big piece of paper.  OSM allows anyone to tear of a little piece of that map, make it better, and then put the improved version back onto the big world map.</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Added to illustrate</a:t>
            </a:r>
            <a:r>
              <a:rPr lang="en-US" baseline="0" dirty="0" smtClean="0"/>
              <a:t> long, </a:t>
            </a:r>
            <a:r>
              <a:rPr lang="en-US" baseline="0" dirty="0" err="1" smtClean="0"/>
              <a:t>lat</a:t>
            </a:r>
            <a:r>
              <a:rPr lang="en-US" baseline="0" dirty="0" smtClean="0"/>
              <a:t> to help explain the definitions in the previous slide for point, line and polygon.</a:t>
            </a:r>
            <a:endParaRPr lang="en-US" dirty="0"/>
          </a:p>
        </p:txBody>
      </p:sp>
    </p:spTree>
    <p:extLst>
      <p:ext uri="{BB962C8B-B14F-4D97-AF65-F5344CB8AC3E}">
        <p14:creationId xmlns:p14="http://schemas.microsoft.com/office/powerpoint/2010/main" val="7727641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NOTE:</a:t>
            </a:r>
            <a:r>
              <a:rPr lang="en-US" baseline="0" dirty="0" smtClean="0"/>
              <a:t>  You sometimes need to scroll up or down at times to view all of </a:t>
            </a:r>
            <a:r>
              <a:rPr lang="en-US" baseline="0" smtClean="0"/>
              <a:t>the steps.</a:t>
            </a:r>
            <a:endParaRPr lang="en-US" dirty="0"/>
          </a:p>
        </p:txBody>
      </p:sp>
    </p:spTree>
    <p:extLst>
      <p:ext uri="{BB962C8B-B14F-4D97-AF65-F5344CB8AC3E}">
        <p14:creationId xmlns:p14="http://schemas.microsoft.com/office/powerpoint/2010/main" val="2945934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
        <p:nvSpPr>
          <p:cNvPr id="12" name="Shape 12"/>
          <p:cNvSpPr txBox="1">
            <a:spLocks noGrp="1"/>
          </p:cNvSpPr>
          <p:nvPr>
            <p:ph type="body" idx="1"/>
          </p:nvPr>
        </p:nvSpPr>
        <p:spPr>
          <a:xfrm>
            <a:off x="457200" y="1600200"/>
            <a:ext cx="8229600" cy="4967574"/>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sz="1800"/>
            </a:lvl5pPr>
            <a:lvl6pPr rtl="0">
              <a:spcBef>
                <a:spcPts val="0"/>
              </a:spcBef>
              <a:defRPr sz="1800"/>
            </a:lvl6pPr>
            <a:lvl7pPr rtl="0">
              <a:spcBef>
                <a:spcPts val="0"/>
              </a:spcBef>
              <a:defRPr sz="1800"/>
            </a:lvl7pPr>
            <a:lvl8pPr rtl="0">
              <a:spcBef>
                <a:spcPts val="0"/>
              </a:spcBef>
              <a:defRPr sz="1800"/>
            </a:lvl8pPr>
            <a:lvl9pPr rtl="0">
              <a:spcBef>
                <a:spcPts val="0"/>
              </a:spcBef>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
        <p:nvSpPr>
          <p:cNvPr id="15" name="Shape 15"/>
          <p:cNvSpPr txBox="1">
            <a:spLocks noGrp="1"/>
          </p:cNvSpPr>
          <p:nvPr>
            <p:ph type="body" idx="1"/>
          </p:nvPr>
        </p:nvSpPr>
        <p:spPr>
          <a:xfrm>
            <a:off x="457200" y="1600200"/>
            <a:ext cx="3994525" cy="4967574"/>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sz="1800"/>
            </a:lvl5pPr>
            <a:lvl6pPr rtl="0">
              <a:spcBef>
                <a:spcPts val="0"/>
              </a:spcBef>
              <a:defRPr sz="1800"/>
            </a:lvl6pPr>
            <a:lvl7pPr rtl="0">
              <a:spcBef>
                <a:spcPts val="0"/>
              </a:spcBef>
              <a:defRPr sz="1800"/>
            </a:lvl7pPr>
            <a:lvl8pPr rtl="0">
              <a:spcBef>
                <a:spcPts val="0"/>
              </a:spcBef>
              <a:defRPr sz="1800"/>
            </a:lvl8pPr>
            <a:lvl9pPr rtl="0">
              <a:spcBef>
                <a:spcPts val="0"/>
              </a:spcBef>
              <a:defRPr sz="1800"/>
            </a:lvl9pPr>
          </a:lstStyle>
          <a:p>
            <a:endParaRPr/>
          </a:p>
        </p:txBody>
      </p:sp>
      <p:sp>
        <p:nvSpPr>
          <p:cNvPr id="16" name="Shape 16"/>
          <p:cNvSpPr txBox="1">
            <a:spLocks noGrp="1"/>
          </p:cNvSpPr>
          <p:nvPr>
            <p:ph type="body" idx="2"/>
          </p:nvPr>
        </p:nvSpPr>
        <p:spPr>
          <a:xfrm>
            <a:off x="4692273" y="1600200"/>
            <a:ext cx="3994525" cy="4967574"/>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sz="1800"/>
            </a:lvl5pPr>
            <a:lvl6pPr rtl="0">
              <a:spcBef>
                <a:spcPts val="0"/>
              </a:spcBef>
              <a:defRPr sz="1800"/>
            </a:lvl6pPr>
            <a:lvl7pPr rtl="0">
              <a:spcBef>
                <a:spcPts val="0"/>
              </a:spcBef>
              <a:defRPr sz="1800"/>
            </a:lvl7pPr>
            <a:lvl8pPr rtl="0">
              <a:spcBef>
                <a:spcPts val="0"/>
              </a:spcBef>
              <a:defRPr sz="1800"/>
            </a:lvl8pPr>
            <a:lvl9pPr rtl="0">
              <a:spcBef>
                <a:spcPts val="0"/>
              </a:spcBef>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Caption">
    <p:spTree>
      <p:nvGrpSpPr>
        <p:cNvPr id="1" name="Shape 19"/>
        <p:cNvGrpSpPr/>
        <p:nvPr/>
      </p:nvGrpSpPr>
      <p:grpSpPr>
        <a:xfrm>
          <a:off x="0" y="0"/>
          <a:ext cx="0" cy="0"/>
          <a:chOff x="0" y="0"/>
          <a:chExt cx="0" cy="0"/>
        </a:xfrm>
      </p:grpSpPr>
      <p:sp>
        <p:nvSpPr>
          <p:cNvPr id="20" name="Shape 20"/>
          <p:cNvSpPr txBox="1">
            <a:spLocks noGrp="1"/>
          </p:cNvSpPr>
          <p:nvPr>
            <p:ph type="body" idx="1"/>
          </p:nvPr>
        </p:nvSpPr>
        <p:spPr>
          <a:xfrm>
            <a:off x="457200" y="5875078"/>
            <a:ext cx="8229600" cy="692693"/>
          </a:xfrm>
          <a:prstGeom prst="rect">
            <a:avLst/>
          </a:prstGeom>
          <a:noFill/>
          <a:ln>
            <a:noFill/>
          </a:ln>
        </p:spPr>
        <p:txBody>
          <a:bodyPr lIns="91425" tIns="91425" rIns="91425" bIns="91425" anchor="t" anchorCtr="0"/>
          <a:lstStyle>
            <a:lvl1pPr algn="ctr" rtl="0">
              <a:lnSpc>
                <a:spcPct val="100000"/>
              </a:lnSpc>
              <a:spcBef>
                <a:spcPts val="360"/>
              </a:spcBef>
              <a:spcAft>
                <a:spcPts val="0"/>
              </a:spcAft>
              <a:buClr>
                <a:schemeClr val="dk1"/>
              </a:buClr>
              <a:buSzPct val="100000"/>
              <a:buFont typeface="Arial"/>
              <a:buChar char="●"/>
              <a:defRPr sz="1800">
                <a:solidFill>
                  <a:schemeClr val="dk1"/>
                </a:solidFill>
              </a:defRPr>
            </a:lvl1pPr>
            <a:lvl2pPr algn="ctr" rtl="0">
              <a:lnSpc>
                <a:spcPct val="100000"/>
              </a:lnSpc>
              <a:spcBef>
                <a:spcPts val="360"/>
              </a:spcBef>
              <a:spcAft>
                <a:spcPts val="0"/>
              </a:spcAft>
              <a:buClr>
                <a:schemeClr val="dk1"/>
              </a:buClr>
              <a:buSzPct val="100000"/>
              <a:buFont typeface="Courier New"/>
              <a:buChar char="o"/>
              <a:defRPr sz="1800">
                <a:solidFill>
                  <a:schemeClr val="dk1"/>
                </a:solidFill>
              </a:defRPr>
            </a:lvl2pPr>
            <a:lvl3pPr algn="ctr" rtl="0">
              <a:lnSpc>
                <a:spcPct val="100000"/>
              </a:lnSpc>
              <a:spcBef>
                <a:spcPts val="360"/>
              </a:spcBef>
              <a:spcAft>
                <a:spcPts val="0"/>
              </a:spcAft>
              <a:buClr>
                <a:schemeClr val="dk1"/>
              </a:buClr>
              <a:buSzPct val="100000"/>
              <a:buFont typeface="Wingdings"/>
              <a:buChar char="§"/>
              <a:defRPr sz="1800">
                <a:solidFill>
                  <a:schemeClr val="dk1"/>
                </a:solidFill>
              </a:defRPr>
            </a:lvl3pPr>
            <a:lvl4pPr algn="ctr" rtl="0">
              <a:lnSpc>
                <a:spcPct val="100000"/>
              </a:lnSpc>
              <a:spcBef>
                <a:spcPts val="360"/>
              </a:spcBef>
              <a:spcAft>
                <a:spcPts val="0"/>
              </a:spcAft>
              <a:buClr>
                <a:schemeClr val="dk1"/>
              </a:buClr>
              <a:buSzPct val="100000"/>
              <a:buFont typeface="Arial"/>
              <a:buChar char="●"/>
              <a:defRPr sz="1800">
                <a:solidFill>
                  <a:schemeClr val="dk1"/>
                </a:solidFill>
              </a:defRPr>
            </a:lvl4pPr>
            <a:lvl5pPr algn="ctr" rtl="0">
              <a:lnSpc>
                <a:spcPct val="100000"/>
              </a:lnSpc>
              <a:spcBef>
                <a:spcPts val="360"/>
              </a:spcBef>
              <a:spcAft>
                <a:spcPts val="0"/>
              </a:spcAft>
              <a:buClr>
                <a:schemeClr val="dk1"/>
              </a:buClr>
              <a:buSzPct val="100000"/>
              <a:buFont typeface="Courier New"/>
              <a:buChar char="o"/>
              <a:defRPr sz="1800">
                <a:solidFill>
                  <a:schemeClr val="dk1"/>
                </a:solidFill>
              </a:defRPr>
            </a:lvl5pPr>
            <a:lvl6pPr algn="ctr" rtl="0">
              <a:lnSpc>
                <a:spcPct val="100000"/>
              </a:lnSpc>
              <a:spcBef>
                <a:spcPts val="360"/>
              </a:spcBef>
              <a:spcAft>
                <a:spcPts val="0"/>
              </a:spcAft>
              <a:buClr>
                <a:schemeClr val="dk1"/>
              </a:buClr>
              <a:buSzPct val="100000"/>
              <a:buFont typeface="Wingdings"/>
              <a:buChar char="§"/>
              <a:defRPr sz="1800">
                <a:solidFill>
                  <a:schemeClr val="dk1"/>
                </a:solidFill>
              </a:defRPr>
            </a:lvl6pPr>
            <a:lvl7pPr algn="ctr" rtl="0">
              <a:lnSpc>
                <a:spcPct val="100000"/>
              </a:lnSpc>
              <a:spcBef>
                <a:spcPts val="360"/>
              </a:spcBef>
              <a:spcAft>
                <a:spcPts val="0"/>
              </a:spcAft>
              <a:buClr>
                <a:schemeClr val="dk1"/>
              </a:buClr>
              <a:buSzPct val="100000"/>
              <a:buFont typeface="Arial"/>
              <a:buChar char="●"/>
              <a:defRPr sz="1800">
                <a:solidFill>
                  <a:schemeClr val="dk1"/>
                </a:solidFill>
              </a:defRPr>
            </a:lvl7pPr>
            <a:lvl8pPr algn="ctr" rtl="0">
              <a:lnSpc>
                <a:spcPct val="100000"/>
              </a:lnSpc>
              <a:spcBef>
                <a:spcPts val="360"/>
              </a:spcBef>
              <a:spcAft>
                <a:spcPts val="0"/>
              </a:spcAft>
              <a:buClr>
                <a:schemeClr val="dk1"/>
              </a:buClr>
              <a:buSzPct val="100000"/>
              <a:buFont typeface="Courier New"/>
              <a:buChar char="o"/>
              <a:defRPr sz="1800">
                <a:solidFill>
                  <a:schemeClr val="dk1"/>
                </a:solidFill>
              </a:defRPr>
            </a:lvl8pPr>
            <a:lvl9pPr algn="ctr" rtl="0">
              <a:lnSpc>
                <a:spcPct val="100000"/>
              </a:lnSpc>
              <a:spcBef>
                <a:spcPts val="360"/>
              </a:spcBef>
              <a:spcAft>
                <a:spcPts val="0"/>
              </a:spcAft>
              <a:buClr>
                <a:schemeClr val="dk1"/>
              </a:buClr>
              <a:buSzPct val="100000"/>
              <a:buFont typeface="Wingdings"/>
              <a:buChar char="§"/>
              <a:defRPr sz="1800">
                <a:solidFill>
                  <a:schemeClr val="dk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1pPr>
            <a:lvl2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2pPr>
            <a:lvl3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3pPr>
            <a:lvl4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4pPr>
            <a:lvl5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5pPr>
            <a:lvl6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6pPr>
            <a:lvl7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7pPr>
            <a:lvl8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8pPr>
            <a:lvl9pPr algn="l" rtl="0">
              <a:spcBef>
                <a:spcPts val="0"/>
              </a:spcBef>
              <a:buClr>
                <a:schemeClr val="dk1"/>
              </a:buClr>
              <a:buSzPct val="100000"/>
              <a:buFont typeface="Arial"/>
              <a:buNone/>
              <a:defRPr sz="3600" b="1" i="0" u="none" strike="noStrike" cap="none" baseline="0">
                <a:solidFill>
                  <a:schemeClr val="dk1"/>
                </a:solidFill>
                <a:latin typeface="Arial"/>
                <a:ea typeface="Arial"/>
                <a:cs typeface="Arial"/>
                <a:sym typeface="Arial"/>
              </a:defRPr>
            </a:lvl9pPr>
          </a:lstStyle>
          <a:p>
            <a:endParaRPr/>
          </a:p>
        </p:txBody>
      </p:sp>
      <p:sp>
        <p:nvSpPr>
          <p:cNvPr id="6" name="Shape 6"/>
          <p:cNvSpPr txBox="1">
            <a:spLocks noGrp="1"/>
          </p:cNvSpPr>
          <p:nvPr>
            <p:ph type="body" idx="1"/>
          </p:nvPr>
        </p:nvSpPr>
        <p:spPr>
          <a:xfrm>
            <a:off x="457200" y="1600200"/>
            <a:ext cx="8229600" cy="4967574"/>
          </a:xfrm>
          <a:prstGeom prst="rect">
            <a:avLst/>
          </a:prstGeom>
          <a:noFill/>
          <a:ln>
            <a:noFill/>
          </a:ln>
        </p:spPr>
        <p:txBody>
          <a:bodyPr lIns="91425" tIns="91425" rIns="91425" bIns="91425" anchor="t" anchorCtr="0"/>
          <a:lstStyle>
            <a:lvl1pPr algn="l" rtl="0">
              <a:spcBef>
                <a:spcPts val="600"/>
              </a:spcBef>
              <a:buClr>
                <a:schemeClr val="dk1"/>
              </a:buClr>
              <a:buSzPct val="100000"/>
              <a:buFont typeface="Arial"/>
              <a:buChar char="●"/>
              <a:defRPr sz="3000" b="0" i="0" u="none" strike="noStrike" cap="none" baseline="0">
                <a:solidFill>
                  <a:schemeClr val="dk1"/>
                </a:solidFill>
                <a:latin typeface="Arial"/>
                <a:ea typeface="Arial"/>
                <a:cs typeface="Arial"/>
                <a:sym typeface="Arial"/>
              </a:defRPr>
            </a:lvl1pPr>
            <a:lvl2pPr algn="l" rtl="0">
              <a:spcBef>
                <a:spcPts val="480"/>
              </a:spcBef>
              <a:buClr>
                <a:schemeClr val="dk1"/>
              </a:buClr>
              <a:buSzPct val="100000"/>
              <a:buFont typeface="Courier New"/>
              <a:buChar char="o"/>
              <a:defRPr sz="2400" b="0" i="0" u="none" strike="noStrike" cap="none" baseline="0">
                <a:solidFill>
                  <a:schemeClr val="dk1"/>
                </a:solidFill>
                <a:latin typeface="Arial"/>
                <a:ea typeface="Arial"/>
                <a:cs typeface="Arial"/>
                <a:sym typeface="Arial"/>
              </a:defRPr>
            </a:lvl2pPr>
            <a:lvl3pPr algn="l" rtl="0">
              <a:spcBef>
                <a:spcPts val="480"/>
              </a:spcBef>
              <a:buClr>
                <a:schemeClr val="dk1"/>
              </a:buClr>
              <a:buSzPct val="100000"/>
              <a:buFont typeface="Wingdings"/>
              <a:buChar char="§"/>
              <a:defRPr sz="2400" b="0" i="0" u="none" strike="noStrike" cap="none" baseline="0">
                <a:solidFill>
                  <a:schemeClr val="dk1"/>
                </a:solidFill>
                <a:latin typeface="Arial"/>
                <a:ea typeface="Arial"/>
                <a:cs typeface="Arial"/>
                <a:sym typeface="Arial"/>
              </a:defRPr>
            </a:lvl3pPr>
            <a:lvl4pPr algn="l" rtl="0">
              <a:spcBef>
                <a:spcPts val="360"/>
              </a:spcBef>
              <a:buClr>
                <a:schemeClr val="dk1"/>
              </a:buClr>
              <a:buSzPct val="100000"/>
              <a:buFont typeface="Arial"/>
              <a:buChar char="●"/>
              <a:defRPr sz="1800" b="0" i="0" u="none" strike="noStrike" cap="none" baseline="0">
                <a:solidFill>
                  <a:schemeClr val="dk1"/>
                </a:solidFill>
                <a:latin typeface="Arial"/>
                <a:ea typeface="Arial"/>
                <a:cs typeface="Arial"/>
                <a:sym typeface="Arial"/>
              </a:defRPr>
            </a:lvl4pPr>
            <a:lvl5pPr algn="l" rtl="0">
              <a:spcBef>
                <a:spcPts val="360"/>
              </a:spcBef>
              <a:buClr>
                <a:schemeClr val="dk1"/>
              </a:buClr>
              <a:buSzPct val="100000"/>
              <a:buFont typeface="Courier New"/>
              <a:buChar char="o"/>
              <a:defRPr sz="1800" b="0" i="0" u="none" strike="noStrike" cap="none" baseline="0">
                <a:solidFill>
                  <a:schemeClr val="dk1"/>
                </a:solidFill>
                <a:latin typeface="Arial"/>
                <a:ea typeface="Arial"/>
                <a:cs typeface="Arial"/>
                <a:sym typeface="Arial"/>
              </a:defRPr>
            </a:lvl5pPr>
            <a:lvl6pPr algn="l" rtl="0">
              <a:spcBef>
                <a:spcPts val="360"/>
              </a:spcBef>
              <a:buClr>
                <a:schemeClr val="dk1"/>
              </a:buClr>
              <a:buSzPct val="100000"/>
              <a:buFont typeface="Wingdings"/>
              <a:buChar char="§"/>
              <a:defRPr sz="1800" b="0" i="0" u="none" strike="noStrike" cap="none" baseline="0">
                <a:solidFill>
                  <a:schemeClr val="dk1"/>
                </a:solidFill>
                <a:latin typeface="Arial"/>
                <a:ea typeface="Arial"/>
                <a:cs typeface="Arial"/>
                <a:sym typeface="Arial"/>
              </a:defRPr>
            </a:lvl6pPr>
            <a:lvl7pPr algn="l" rtl="0">
              <a:spcBef>
                <a:spcPts val="360"/>
              </a:spcBef>
              <a:buClr>
                <a:schemeClr val="dk1"/>
              </a:buClr>
              <a:buSzPct val="100000"/>
              <a:buFont typeface="Arial"/>
              <a:buChar char="●"/>
              <a:defRPr sz="1800" b="0" i="0" u="none" strike="noStrike" cap="none" baseline="0">
                <a:solidFill>
                  <a:schemeClr val="dk1"/>
                </a:solidFill>
                <a:latin typeface="Arial"/>
                <a:ea typeface="Arial"/>
                <a:cs typeface="Arial"/>
                <a:sym typeface="Arial"/>
              </a:defRPr>
            </a:lvl7pPr>
            <a:lvl8pPr algn="l" rtl="0">
              <a:spcBef>
                <a:spcPts val="360"/>
              </a:spcBef>
              <a:buClr>
                <a:schemeClr val="dk1"/>
              </a:buClr>
              <a:buSzPct val="100000"/>
              <a:buFont typeface="Courier New"/>
              <a:buChar char="o"/>
              <a:defRPr sz="1800" b="0" i="0" u="none" strike="noStrike" cap="none" baseline="0">
                <a:solidFill>
                  <a:schemeClr val="dk1"/>
                </a:solidFill>
                <a:latin typeface="Arial"/>
                <a:ea typeface="Arial"/>
                <a:cs typeface="Arial"/>
                <a:sym typeface="Arial"/>
              </a:defRPr>
            </a:lvl8pPr>
            <a:lvl9pPr algn="l" rtl="0">
              <a:spcBef>
                <a:spcPts val="360"/>
              </a:spcBef>
              <a:buClr>
                <a:schemeClr val="dk1"/>
              </a:buClr>
              <a:buSzPct val="100000"/>
              <a:buFont typeface="Wingdings"/>
              <a:buChar char="§"/>
              <a:defRPr sz="1800" b="0" i="0" u="none" strike="noStrike" cap="none" baseline="0">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hyperlink" Target="http://geocoder.us/" TargetMode="External"/><Relationship Id="rId13" Type="http://schemas.openxmlformats.org/officeDocument/2006/relationships/hyperlink" Target="https://twitter.com/mappingdc" TargetMode="External"/><Relationship Id="rId3" Type="http://schemas.openxmlformats.org/officeDocument/2006/relationships/hyperlink" Target="http://wiki.openstreetmap.org/wiki/Main_Page" TargetMode="External"/><Relationship Id="rId7" Type="http://schemas.openxmlformats.org/officeDocument/2006/relationships/hyperlink" Target="http://mapgive.state.gov/" TargetMode="External"/><Relationship Id="rId12" Type="http://schemas.openxmlformats.org/officeDocument/2006/relationships/hyperlink" Target="http://www.meetup.com/MappingDC/" TargetMode="External"/><Relationship Id="rId2" Type="http://schemas.openxmlformats.org/officeDocument/2006/relationships/hyperlink" Target="http://www.openstreetmap.org/" TargetMode="External"/><Relationship Id="rId1" Type="http://schemas.openxmlformats.org/officeDocument/2006/relationships/slideLayout" Target="../slideLayouts/slideLayout1.xml"/><Relationship Id="rId6" Type="http://schemas.openxmlformats.org/officeDocument/2006/relationships/hyperlink" Target="http://search.ams.usda.gov/farmersmarkets/Accessible.aspx" TargetMode="External"/><Relationship Id="rId11" Type="http://schemas.openxmlformats.org/officeDocument/2006/relationships/hyperlink" Target="https://groups.google.com/d/forum/mappingdc" TargetMode="External"/><Relationship Id="rId5" Type="http://schemas.openxmlformats.org/officeDocument/2006/relationships/hyperlink" Target="http://fieldpapers.org/" TargetMode="External"/><Relationship Id="rId10" Type="http://schemas.openxmlformats.org/officeDocument/2006/relationships/hyperlink" Target="http://www.youtube.com/watch?v=pVCC2CB281M" TargetMode="External"/><Relationship Id="rId4" Type="http://schemas.openxmlformats.org/officeDocument/2006/relationships/hyperlink" Target="http://wiki.openstreetmap.org/wiki/Food_security" TargetMode="External"/><Relationship Id="rId9" Type="http://schemas.openxmlformats.org/officeDocument/2006/relationships/hyperlink" Target="http://geospatialrevolution.psu.edu/"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fieldpapers.org/"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hyperlink" Target="http://www.openstreetmap.org/" TargetMode="Externa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www.nvcc.edu/home/mkrimmer"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www.screencast.com/t/7j6LcqBqE" TargetMode="External"/><Relationship Id="rId5" Type="http://schemas.openxmlformats.org/officeDocument/2006/relationships/hyperlink" Target="http://www.screencast.com/t/Y9jmxFHWxlB" TargetMode="External"/><Relationship Id="rId4" Type="http://schemas.openxmlformats.org/officeDocument/2006/relationships/hyperlink" Target="http://www.screencast.com/t/JhacSWc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vimeo.com/53688271"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hyperlink" Target="http://vimeo.com/9182869"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dirty="0" smtClean="0"/>
              <a:t>NOVA/GMU ASPRS MAPATHON</a:t>
            </a:r>
            <a:br>
              <a:rPr lang="en-US" dirty="0" smtClean="0"/>
            </a:br>
            <a:r>
              <a:rPr lang="en-US" dirty="0" smtClean="0"/>
              <a:t>AGENDA</a:t>
            </a:r>
            <a:endParaRPr lang="en-US" dirty="0"/>
          </a:p>
        </p:txBody>
      </p:sp>
      <p:sp>
        <p:nvSpPr>
          <p:cNvPr id="6" name="Text Placeholder 5"/>
          <p:cNvSpPr>
            <a:spLocks noGrp="1"/>
          </p:cNvSpPr>
          <p:nvPr>
            <p:ph type="body" idx="1"/>
          </p:nvPr>
        </p:nvSpPr>
        <p:spPr/>
        <p:txBody>
          <a:bodyPr/>
          <a:lstStyle/>
          <a:p>
            <a:pPr>
              <a:buNone/>
            </a:pPr>
            <a:r>
              <a:rPr lang="en-US" dirty="0" smtClean="0"/>
              <a:t>9:00 – 9:30:  	Brief Introduction to Open 				Street Map, Humanitarian 				Mapping</a:t>
            </a:r>
          </a:p>
          <a:p>
            <a:pPr>
              <a:buNone/>
            </a:pPr>
            <a:r>
              <a:rPr lang="en-US" dirty="0" smtClean="0"/>
              <a:t>9:30 – 10:30:  	OSM Accounts and tutorial</a:t>
            </a:r>
          </a:p>
          <a:p>
            <a:pPr>
              <a:buNone/>
            </a:pPr>
            <a:r>
              <a:rPr lang="en-US" dirty="0" smtClean="0"/>
              <a:t>10:30 – 11:00:  	Break</a:t>
            </a:r>
          </a:p>
          <a:p>
            <a:pPr>
              <a:buNone/>
            </a:pPr>
            <a:r>
              <a:rPr lang="en-US" dirty="0" smtClean="0"/>
              <a:t>11:00 – Noon:  	MAPPING!!</a:t>
            </a:r>
          </a:p>
          <a:p>
            <a:pPr>
              <a:buNone/>
            </a:pPr>
            <a:r>
              <a:rPr lang="en-US" dirty="0" smtClean="0"/>
              <a:t>Noon – 1pm:  	Lunch and Follow-up Activities</a:t>
            </a:r>
          </a:p>
          <a:p>
            <a:pPr>
              <a:buNone/>
            </a:pPr>
            <a:endParaRPr lang="en-US" dirty="0"/>
          </a:p>
        </p:txBody>
      </p:sp>
    </p:spTree>
    <p:extLst>
      <p:ext uri="{BB962C8B-B14F-4D97-AF65-F5344CB8AC3E}">
        <p14:creationId xmlns:p14="http://schemas.microsoft.com/office/powerpoint/2010/main" val="21679225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7"/>
            <a:ext cx="8229600" cy="563563"/>
          </a:xfrm>
        </p:spPr>
        <p:txBody>
          <a:bodyPr/>
          <a:lstStyle/>
          <a:p>
            <a:pPr algn="ctr"/>
            <a:r>
              <a:rPr lang="en-US" sz="4800" dirty="0" smtClean="0"/>
              <a:t>MAPPING LINGO</a:t>
            </a:r>
            <a:endParaRPr lang="en-US" sz="4800" dirty="0"/>
          </a:p>
        </p:txBody>
      </p:sp>
      <p:sp>
        <p:nvSpPr>
          <p:cNvPr id="6" name="Text Placeholder 5"/>
          <p:cNvSpPr>
            <a:spLocks noGrp="1"/>
          </p:cNvSpPr>
          <p:nvPr>
            <p:ph type="body" idx="1"/>
          </p:nvPr>
        </p:nvSpPr>
        <p:spPr>
          <a:xfrm>
            <a:off x="457200" y="838200"/>
            <a:ext cx="8229600" cy="5791200"/>
          </a:xfrm>
        </p:spPr>
        <p:txBody>
          <a:bodyPr/>
          <a:lstStyle/>
          <a:p>
            <a:r>
              <a:rPr lang="en-US" sz="2000" b="1" dirty="0" smtClean="0"/>
              <a:t>Tags</a:t>
            </a:r>
            <a:r>
              <a:rPr lang="en-US" sz="2000" dirty="0" smtClean="0"/>
              <a:t>:  A label to describe a feature</a:t>
            </a:r>
          </a:p>
          <a:p>
            <a:r>
              <a:rPr lang="en-US" sz="2000" b="1" dirty="0" smtClean="0"/>
              <a:t>Features</a:t>
            </a:r>
            <a:r>
              <a:rPr lang="en-US" sz="2000" dirty="0" smtClean="0"/>
              <a:t>:  Physical features of a map (roads, buildings, </a:t>
            </a:r>
            <a:r>
              <a:rPr lang="en-US" sz="2000" dirty="0" err="1" smtClean="0"/>
              <a:t>etc</a:t>
            </a:r>
            <a:r>
              <a:rPr lang="en-US" sz="2000" dirty="0" smtClean="0"/>
              <a:t>)</a:t>
            </a:r>
          </a:p>
          <a:p>
            <a:r>
              <a:rPr lang="en-US" sz="2000" b="1" dirty="0" smtClean="0"/>
              <a:t>Digitize:  </a:t>
            </a:r>
            <a:r>
              <a:rPr lang="en-US" sz="2000" dirty="0" smtClean="0"/>
              <a:t>Convert data to digital form</a:t>
            </a:r>
          </a:p>
          <a:p>
            <a:r>
              <a:rPr lang="en-US" sz="2000" b="1" dirty="0" smtClean="0"/>
              <a:t>GIS</a:t>
            </a:r>
            <a:r>
              <a:rPr lang="en-US" sz="2000" dirty="0" smtClean="0"/>
              <a:t>:  Geographic Information System</a:t>
            </a:r>
          </a:p>
          <a:p>
            <a:r>
              <a:rPr lang="en-US" sz="2000" b="1" dirty="0" smtClean="0"/>
              <a:t>OSM</a:t>
            </a:r>
            <a:r>
              <a:rPr lang="en-US" sz="2000" dirty="0" smtClean="0"/>
              <a:t>:  Open Street Map</a:t>
            </a:r>
          </a:p>
          <a:p>
            <a:r>
              <a:rPr lang="en-US" sz="2000" b="1" dirty="0" err="1" smtClean="0"/>
              <a:t>Mapgive</a:t>
            </a:r>
            <a:r>
              <a:rPr lang="en-US" sz="2000" dirty="0" smtClean="0"/>
              <a:t>:  part of </a:t>
            </a:r>
            <a:r>
              <a:rPr lang="en-US" sz="2000" dirty="0"/>
              <a:t>U.S. Department of State’s Humanitarian Information </a:t>
            </a:r>
            <a:r>
              <a:rPr lang="en-US" sz="2000" dirty="0" smtClean="0"/>
              <a:t>Unit.  Aims to build an army of “digital humanitarians” by educating on the importance of mapping.</a:t>
            </a:r>
          </a:p>
          <a:p>
            <a:r>
              <a:rPr lang="en-US" sz="2000" b="1" dirty="0" smtClean="0"/>
              <a:t>HOTSM</a:t>
            </a:r>
            <a:r>
              <a:rPr lang="en-US" sz="2000" dirty="0" smtClean="0"/>
              <a:t>:  Humanitarian Open Street Map Team (facilitates collaboration between OSM and humanitarian responders)</a:t>
            </a:r>
          </a:p>
          <a:p>
            <a:r>
              <a:rPr lang="en-US" sz="2000" b="1" dirty="0" smtClean="0"/>
              <a:t>ABC’s of GIS </a:t>
            </a:r>
            <a:r>
              <a:rPr lang="en-US" sz="2000" dirty="0" smtClean="0"/>
              <a:t>(from ESRI GIS Dictionary):  </a:t>
            </a:r>
          </a:p>
          <a:p>
            <a:pPr lvl="2"/>
            <a:r>
              <a:rPr lang="en-US" sz="1600" b="1" dirty="0" smtClean="0"/>
              <a:t>Point</a:t>
            </a:r>
            <a:r>
              <a:rPr lang="en-US" sz="1600" dirty="0" smtClean="0"/>
              <a:t>: A pair of coordinates (bus stop, fire hydrant, building) </a:t>
            </a:r>
            <a:r>
              <a:rPr lang="en-US" sz="1600" b="1" dirty="0" smtClean="0"/>
              <a:t>See next slide</a:t>
            </a:r>
          </a:p>
          <a:p>
            <a:pPr lvl="2"/>
            <a:r>
              <a:rPr lang="en-US" sz="1600" b="1" dirty="0" smtClean="0"/>
              <a:t>Line</a:t>
            </a:r>
            <a:r>
              <a:rPr lang="en-US" sz="1600" dirty="0" smtClean="0"/>
              <a:t>:  Connected series of coordinate pairs (path, street, driveway, crosswalk)</a:t>
            </a:r>
          </a:p>
          <a:p>
            <a:pPr lvl="2"/>
            <a:r>
              <a:rPr lang="en-US" sz="1600" b="1" dirty="0" smtClean="0"/>
              <a:t>Polygon</a:t>
            </a:r>
            <a:r>
              <a:rPr lang="en-US" sz="1600" dirty="0" smtClean="0"/>
              <a:t>:  Shape defined by a connected sequence of coordinate pairs  1</a:t>
            </a:r>
            <a:r>
              <a:rPr lang="en-US" sz="1600" baseline="30000" dirty="0" smtClean="0"/>
              <a:t>st</a:t>
            </a:r>
            <a:r>
              <a:rPr lang="en-US" sz="1600" dirty="0" smtClean="0"/>
              <a:t> and last are the same (building, body of water, parking lot)</a:t>
            </a:r>
          </a:p>
          <a:p>
            <a:r>
              <a:rPr lang="en-US" sz="2000" b="1" dirty="0" smtClean="0"/>
              <a:t>Commit message</a:t>
            </a:r>
            <a:r>
              <a:rPr lang="en-US" sz="2000" dirty="0" smtClean="0"/>
              <a:t>: Brief, but descriptive sentence on what features you entered.  Additionally add </a:t>
            </a:r>
            <a:r>
              <a:rPr lang="en-US" sz="2000" b="1" dirty="0" smtClean="0"/>
              <a:t>#OSMGEOWEEK #</a:t>
            </a:r>
            <a:r>
              <a:rPr lang="en-US" sz="2000" b="1" dirty="0" err="1" smtClean="0"/>
              <a:t>GisNova</a:t>
            </a:r>
            <a:r>
              <a:rPr lang="en-US" sz="2000" b="1" dirty="0" smtClean="0"/>
              <a:t> </a:t>
            </a:r>
            <a:r>
              <a:rPr lang="en-US" sz="2000" dirty="0" smtClean="0"/>
              <a:t>to your description.</a:t>
            </a:r>
          </a:p>
          <a:p>
            <a:endParaRPr lang="en-US" sz="2000" dirty="0"/>
          </a:p>
        </p:txBody>
      </p:sp>
    </p:spTree>
    <p:extLst>
      <p:ext uri="{BB962C8B-B14F-4D97-AF65-F5344CB8AC3E}">
        <p14:creationId xmlns:p14="http://schemas.microsoft.com/office/powerpoint/2010/main" val="40630210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990600"/>
            <a:ext cx="8229600" cy="4648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 Placeholder 4"/>
          <p:cNvSpPr>
            <a:spLocks noGrp="1"/>
          </p:cNvSpPr>
          <p:nvPr>
            <p:ph type="body" idx="1"/>
          </p:nvPr>
        </p:nvSpPr>
        <p:spPr/>
        <p:txBody>
          <a:bodyPr/>
          <a:lstStyle/>
          <a:p>
            <a:pPr lvl="1">
              <a:buNone/>
            </a:pPr>
            <a:r>
              <a:rPr lang="en-US" dirty="0" smtClean="0"/>
              <a:t>Source:  mapsofworld.com</a:t>
            </a:r>
            <a:endParaRPr lang="en-US" dirty="0"/>
          </a:p>
        </p:txBody>
      </p:sp>
    </p:spTree>
    <p:extLst>
      <p:ext uri="{BB962C8B-B14F-4D97-AF65-F5344CB8AC3E}">
        <p14:creationId xmlns:p14="http://schemas.microsoft.com/office/powerpoint/2010/main" val="809447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7"/>
            <a:ext cx="8229600" cy="792163"/>
          </a:xfrm>
        </p:spPr>
        <p:txBody>
          <a:bodyPr/>
          <a:lstStyle/>
          <a:p>
            <a:pPr algn="ctr"/>
            <a:r>
              <a:rPr lang="en-US" sz="4800" dirty="0" smtClean="0"/>
              <a:t>TAGGING</a:t>
            </a:r>
            <a:r>
              <a:rPr lang="en-US" dirty="0" smtClean="0"/>
              <a:t>		</a:t>
            </a:r>
            <a:endParaRPr lang="en-US" dirty="0"/>
          </a:p>
        </p:txBody>
      </p:sp>
      <p:sp>
        <p:nvSpPr>
          <p:cNvPr id="6" name="Text Placeholder 5"/>
          <p:cNvSpPr>
            <a:spLocks noGrp="1"/>
          </p:cNvSpPr>
          <p:nvPr>
            <p:ph type="body" idx="1"/>
          </p:nvPr>
        </p:nvSpPr>
        <p:spPr>
          <a:xfrm>
            <a:off x="457200" y="1219200"/>
            <a:ext cx="8229600" cy="5348574"/>
          </a:xfrm>
        </p:spPr>
        <p:txBody>
          <a:bodyPr/>
          <a:lstStyle/>
          <a:p>
            <a:r>
              <a:rPr lang="en-US" b="1" dirty="0" smtClean="0"/>
              <a:t>TAGGING</a:t>
            </a:r>
            <a:r>
              <a:rPr lang="en-US" dirty="0" smtClean="0"/>
              <a:t>:  refers to the practice of assigning attributes to the map features you digitize.</a:t>
            </a:r>
          </a:p>
          <a:p>
            <a:r>
              <a:rPr lang="en-US" dirty="0" smtClean="0"/>
              <a:t>Two parts: </a:t>
            </a:r>
          </a:p>
          <a:p>
            <a:pPr lvl="5"/>
            <a:r>
              <a:rPr lang="en-US" sz="3200" dirty="0" smtClean="0"/>
              <a:t>Key:  General level classifier  </a:t>
            </a:r>
          </a:p>
          <a:p>
            <a:pPr lvl="5" algn="ctr">
              <a:buNone/>
            </a:pPr>
            <a:r>
              <a:rPr lang="en-US" sz="3200" u="sng" dirty="0" smtClean="0"/>
              <a:t>EXAMPLE</a:t>
            </a:r>
            <a:r>
              <a:rPr lang="en-US" sz="3200" dirty="0" smtClean="0"/>
              <a:t>:  Shop</a:t>
            </a:r>
          </a:p>
          <a:p>
            <a:pPr marL="457200" lvl="5" indent="-457200"/>
            <a:r>
              <a:rPr lang="en-US" sz="3200" dirty="0" smtClean="0"/>
              <a:t>Value:  More specific classification  </a:t>
            </a:r>
          </a:p>
          <a:p>
            <a:pPr lvl="5" algn="ctr">
              <a:buNone/>
            </a:pPr>
            <a:r>
              <a:rPr lang="en-US" sz="3200" u="sng" dirty="0" smtClean="0"/>
              <a:t>EXAMPLE</a:t>
            </a:r>
            <a:r>
              <a:rPr lang="en-US" sz="3200" dirty="0" smtClean="0"/>
              <a:t>:  Supermarket</a:t>
            </a:r>
          </a:p>
          <a:p>
            <a:pPr algn="ctr"/>
            <a:r>
              <a:rPr lang="en-US" sz="4400" b="1" dirty="0" smtClean="0"/>
              <a:t>Shop=Supermarket</a:t>
            </a:r>
          </a:p>
          <a:p>
            <a:endParaRPr lang="en-US" dirty="0" smtClean="0"/>
          </a:p>
          <a:p>
            <a:pPr>
              <a:buNone/>
            </a:pPr>
            <a:r>
              <a:rPr lang="en-US" dirty="0" smtClean="0"/>
              <a:t>Source:  http://osmgeoweek.org/plan/tags/</a:t>
            </a:r>
            <a:endParaRPr lang="en-US" dirty="0"/>
          </a:p>
          <a:p>
            <a:pPr>
              <a:buNone/>
            </a:pPr>
            <a:endParaRPr lang="en-US" dirty="0"/>
          </a:p>
        </p:txBody>
      </p:sp>
    </p:spTree>
    <p:extLst>
      <p:ext uri="{BB962C8B-B14F-4D97-AF65-F5344CB8AC3E}">
        <p14:creationId xmlns:p14="http://schemas.microsoft.com/office/powerpoint/2010/main" val="41276060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7"/>
            <a:ext cx="8229600" cy="715963"/>
          </a:xfrm>
        </p:spPr>
        <p:txBody>
          <a:bodyPr/>
          <a:lstStyle/>
          <a:p>
            <a:pPr algn="ctr"/>
            <a:r>
              <a:rPr lang="en-US" sz="5400" dirty="0" smtClean="0"/>
              <a:t>IMPORTANT LINKS</a:t>
            </a:r>
            <a:endParaRPr lang="en-US" sz="5400" dirty="0"/>
          </a:p>
        </p:txBody>
      </p:sp>
      <p:sp>
        <p:nvSpPr>
          <p:cNvPr id="6" name="Text Placeholder 5"/>
          <p:cNvSpPr>
            <a:spLocks noGrp="1"/>
          </p:cNvSpPr>
          <p:nvPr>
            <p:ph type="body" idx="1"/>
          </p:nvPr>
        </p:nvSpPr>
        <p:spPr>
          <a:xfrm>
            <a:off x="304800" y="1143000"/>
            <a:ext cx="8610600" cy="5424774"/>
          </a:xfrm>
        </p:spPr>
        <p:txBody>
          <a:bodyPr/>
          <a:lstStyle/>
          <a:p>
            <a:pPr marL="457200" indent="-457200"/>
            <a:r>
              <a:rPr lang="en-US" sz="2000" dirty="0"/>
              <a:t>Open Street Map:  </a:t>
            </a:r>
            <a:r>
              <a:rPr lang="en-US" sz="2000" dirty="0">
                <a:hlinkClick r:id="rId2"/>
              </a:rPr>
              <a:t>http://</a:t>
            </a:r>
            <a:r>
              <a:rPr lang="en-US" sz="2000" dirty="0" smtClean="0">
                <a:hlinkClick r:id="rId2"/>
              </a:rPr>
              <a:t>www.openstreetmap.org</a:t>
            </a:r>
            <a:endParaRPr lang="en-US" sz="2000" dirty="0"/>
          </a:p>
          <a:p>
            <a:pPr marL="457200" indent="-457200"/>
            <a:r>
              <a:rPr lang="en-US" sz="2000" dirty="0" smtClean="0"/>
              <a:t>Open Street Map Wiki:  </a:t>
            </a:r>
            <a:r>
              <a:rPr lang="en-US" sz="2000" dirty="0" smtClean="0">
                <a:hlinkClick r:id="rId3"/>
              </a:rPr>
              <a:t>http</a:t>
            </a:r>
            <a:r>
              <a:rPr lang="en-US" sz="2000" dirty="0">
                <a:hlinkClick r:id="rId3"/>
              </a:rPr>
              <a:t>://</a:t>
            </a:r>
            <a:r>
              <a:rPr lang="en-US" sz="2000" dirty="0" smtClean="0">
                <a:hlinkClick r:id="rId3"/>
              </a:rPr>
              <a:t>wiki.openstreetmap.org/wiki/Main_Page</a:t>
            </a:r>
            <a:endParaRPr lang="en-US" sz="2000" dirty="0" smtClean="0"/>
          </a:p>
          <a:p>
            <a:pPr marL="457200" indent="-457200"/>
            <a:r>
              <a:rPr lang="en-US" sz="2000" dirty="0"/>
              <a:t>Food Security Tags:  </a:t>
            </a:r>
            <a:r>
              <a:rPr lang="en-US" sz="2000" dirty="0">
                <a:hlinkClick r:id="rId4"/>
              </a:rPr>
              <a:t>http://</a:t>
            </a:r>
            <a:r>
              <a:rPr lang="en-US" sz="2000" dirty="0" smtClean="0">
                <a:hlinkClick r:id="rId4"/>
              </a:rPr>
              <a:t>wiki.openstreetmap.org/wiki/Food_security</a:t>
            </a:r>
            <a:endParaRPr lang="en-US" sz="2000" dirty="0" smtClean="0"/>
          </a:p>
          <a:p>
            <a:pPr marL="457200" indent="-457200"/>
            <a:r>
              <a:rPr lang="en-US" sz="2000" dirty="0" smtClean="0"/>
              <a:t>Field </a:t>
            </a:r>
            <a:r>
              <a:rPr lang="en-US" sz="2000" dirty="0"/>
              <a:t>Papers:  </a:t>
            </a:r>
            <a:r>
              <a:rPr lang="en-US" sz="2000" dirty="0">
                <a:hlinkClick r:id="rId5"/>
              </a:rPr>
              <a:t>http://fieldpapers.org</a:t>
            </a:r>
            <a:r>
              <a:rPr lang="en-US" sz="2000" dirty="0" smtClean="0">
                <a:hlinkClick r:id="rId5"/>
              </a:rPr>
              <a:t>/</a:t>
            </a:r>
            <a:endParaRPr lang="en-US" sz="2000" dirty="0" smtClean="0"/>
          </a:p>
          <a:p>
            <a:pPr marL="457200" indent="-457200"/>
            <a:r>
              <a:rPr lang="en-US" sz="2000" dirty="0" smtClean="0"/>
              <a:t>Farmers Markets Data USDA:</a:t>
            </a:r>
          </a:p>
          <a:p>
            <a:pPr>
              <a:buNone/>
            </a:pPr>
            <a:r>
              <a:rPr lang="en-US" sz="2000" dirty="0" smtClean="0">
                <a:hlinkClick r:id="rId6"/>
              </a:rPr>
              <a:t>http</a:t>
            </a:r>
            <a:r>
              <a:rPr lang="en-US" sz="2000" dirty="0">
                <a:hlinkClick r:id="rId6"/>
              </a:rPr>
              <a:t>://</a:t>
            </a:r>
            <a:r>
              <a:rPr lang="en-US" sz="2000" dirty="0" smtClean="0">
                <a:hlinkClick r:id="rId6"/>
              </a:rPr>
              <a:t>search.ams.usda.gov/farmersmarkets/Accessible.aspx</a:t>
            </a:r>
            <a:endParaRPr lang="en-US" sz="2000" dirty="0" smtClean="0"/>
          </a:p>
          <a:p>
            <a:pPr marL="457200" indent="-457200"/>
            <a:r>
              <a:rPr lang="en-US" sz="2000" dirty="0" err="1" smtClean="0"/>
              <a:t>MapGive</a:t>
            </a:r>
            <a:r>
              <a:rPr lang="en-US" sz="2000" dirty="0"/>
              <a:t>:  </a:t>
            </a:r>
            <a:r>
              <a:rPr lang="en-US" sz="2000" dirty="0">
                <a:hlinkClick r:id="rId7"/>
              </a:rPr>
              <a:t>http://mapgive.state.gov</a:t>
            </a:r>
            <a:r>
              <a:rPr lang="en-US" sz="2000" dirty="0" smtClean="0">
                <a:hlinkClick r:id="rId7"/>
              </a:rPr>
              <a:t>/</a:t>
            </a:r>
            <a:endParaRPr lang="en-US" sz="2000" dirty="0" smtClean="0"/>
          </a:p>
          <a:p>
            <a:pPr marL="457200" indent="-457200"/>
            <a:r>
              <a:rPr lang="en-US" sz="2000" dirty="0" smtClean="0"/>
              <a:t>Geo Coder:  </a:t>
            </a:r>
            <a:r>
              <a:rPr lang="en-US" sz="2000" dirty="0">
                <a:hlinkClick r:id="rId8"/>
              </a:rPr>
              <a:t>http://geocoder.us/</a:t>
            </a:r>
            <a:r>
              <a:rPr lang="en-US" sz="2000" dirty="0"/>
              <a:t> </a:t>
            </a:r>
            <a:endParaRPr lang="en-US" sz="2000" dirty="0" smtClean="0"/>
          </a:p>
          <a:p>
            <a:pPr marL="457200" indent="-457200"/>
            <a:r>
              <a:rPr lang="en-US" sz="2000" dirty="0" smtClean="0"/>
              <a:t>Penn State </a:t>
            </a:r>
            <a:r>
              <a:rPr lang="en-US" sz="2000" dirty="0"/>
              <a:t>Geospatial </a:t>
            </a:r>
            <a:r>
              <a:rPr lang="en-US" sz="2000" dirty="0" smtClean="0"/>
              <a:t>Revolution videos:  </a:t>
            </a:r>
            <a:r>
              <a:rPr lang="en-US" sz="2000" dirty="0">
                <a:hlinkClick r:id="rId9"/>
              </a:rPr>
              <a:t>http://geospatialrevolution.psu.edu</a:t>
            </a:r>
            <a:r>
              <a:rPr lang="en-US" sz="2000" dirty="0" smtClean="0">
                <a:hlinkClick r:id="rId9"/>
              </a:rPr>
              <a:t>/</a:t>
            </a:r>
            <a:endParaRPr lang="en-US" sz="2000" dirty="0" smtClean="0"/>
          </a:p>
          <a:p>
            <a:pPr marL="457200" indent="-457200"/>
            <a:r>
              <a:rPr lang="en-US" sz="2000" dirty="0" smtClean="0"/>
              <a:t>Haiti and </a:t>
            </a:r>
            <a:r>
              <a:rPr lang="en-US" sz="2000" dirty="0" smtClean="0"/>
              <a:t>OSM video:  </a:t>
            </a:r>
            <a:r>
              <a:rPr lang="en-US" sz="2000" u="sng" dirty="0">
                <a:hlinkClick r:id="rId10"/>
              </a:rPr>
              <a:t>http://www.youtube.com/watch?v=pVCC2CB281M</a:t>
            </a:r>
            <a:endParaRPr lang="en-US" sz="2000" dirty="0" smtClean="0"/>
          </a:p>
          <a:p>
            <a:r>
              <a:rPr lang="en-US" sz="2000" dirty="0" err="1" smtClean="0"/>
              <a:t>MappingDC</a:t>
            </a:r>
            <a:r>
              <a:rPr lang="en-US" sz="2000" dirty="0" smtClean="0"/>
              <a:t>:  </a:t>
            </a:r>
            <a:r>
              <a:rPr lang="en-US" sz="2000" dirty="0">
                <a:latin typeface="Calibri"/>
                <a:ea typeface="Calibri"/>
                <a:cs typeface="Times New Roman"/>
              </a:rPr>
              <a:t>mailing list - </a:t>
            </a:r>
            <a:r>
              <a:rPr lang="en-US" sz="2000" u="sng" dirty="0">
                <a:solidFill>
                  <a:srgbClr val="0000FF"/>
                </a:solidFill>
                <a:latin typeface="Calibri"/>
                <a:ea typeface="Calibri"/>
                <a:cs typeface="Times New Roman"/>
                <a:hlinkClick r:id="rId11"/>
              </a:rPr>
              <a:t>https://</a:t>
            </a:r>
            <a:r>
              <a:rPr lang="en-US" sz="2000" u="sng" dirty="0" smtClean="0">
                <a:solidFill>
                  <a:srgbClr val="0000FF"/>
                </a:solidFill>
                <a:latin typeface="Calibri"/>
                <a:ea typeface="Calibri"/>
                <a:cs typeface="Times New Roman"/>
                <a:hlinkClick r:id="rId11"/>
              </a:rPr>
              <a:t>groups.google.com/d/forum/mappingdc</a:t>
            </a:r>
            <a:endParaRPr lang="en-US" sz="1400" dirty="0" smtClean="0">
              <a:latin typeface="Calibri"/>
              <a:ea typeface="Calibri"/>
              <a:cs typeface="Times New Roman"/>
            </a:endParaRPr>
          </a:p>
          <a:p>
            <a:pPr lvl="3">
              <a:buNone/>
            </a:pPr>
            <a:r>
              <a:rPr lang="en-US" sz="2000" dirty="0" err="1" smtClean="0">
                <a:latin typeface="Calibri"/>
                <a:ea typeface="Calibri"/>
                <a:cs typeface="Times New Roman"/>
              </a:rPr>
              <a:t>meetup</a:t>
            </a:r>
            <a:r>
              <a:rPr lang="en-US" sz="2000" dirty="0" smtClean="0">
                <a:latin typeface="Calibri"/>
                <a:ea typeface="Calibri"/>
                <a:cs typeface="Times New Roman"/>
              </a:rPr>
              <a:t> </a:t>
            </a:r>
            <a:r>
              <a:rPr lang="en-US" sz="2000" dirty="0">
                <a:latin typeface="Calibri"/>
                <a:ea typeface="Calibri"/>
                <a:cs typeface="Times New Roman"/>
              </a:rPr>
              <a:t>- </a:t>
            </a:r>
            <a:r>
              <a:rPr lang="en-US" sz="2000" u="sng" dirty="0">
                <a:solidFill>
                  <a:srgbClr val="0000FF"/>
                </a:solidFill>
                <a:latin typeface="Calibri"/>
                <a:ea typeface="Calibri"/>
                <a:cs typeface="Times New Roman"/>
                <a:hlinkClick r:id="rId12"/>
              </a:rPr>
              <a:t>http://www.meetup.com/MappingDC/</a:t>
            </a:r>
            <a:r>
              <a:rPr lang="en-US" sz="2000" dirty="0">
                <a:latin typeface="Calibri"/>
                <a:ea typeface="Calibri"/>
                <a:cs typeface="Times New Roman"/>
              </a:rPr>
              <a:t> </a:t>
            </a:r>
            <a:endParaRPr lang="en-US" sz="2000" dirty="0" smtClean="0">
              <a:latin typeface="Calibri"/>
              <a:ea typeface="Calibri"/>
              <a:cs typeface="Times New Roman"/>
            </a:endParaRPr>
          </a:p>
          <a:p>
            <a:pPr>
              <a:buNone/>
            </a:pPr>
            <a:r>
              <a:rPr lang="en-US" sz="2000" dirty="0" smtClean="0">
                <a:latin typeface="Calibri"/>
                <a:ea typeface="Calibri"/>
                <a:cs typeface="Times New Roman"/>
              </a:rPr>
              <a:t>twitter </a:t>
            </a:r>
            <a:r>
              <a:rPr lang="en-US" sz="2000" dirty="0">
                <a:latin typeface="Calibri"/>
                <a:ea typeface="Calibri"/>
                <a:cs typeface="Times New Roman"/>
              </a:rPr>
              <a:t>- </a:t>
            </a:r>
            <a:r>
              <a:rPr lang="en-US" sz="2000" u="sng" dirty="0">
                <a:solidFill>
                  <a:srgbClr val="0000FF"/>
                </a:solidFill>
                <a:latin typeface="Calibri"/>
                <a:ea typeface="Calibri"/>
                <a:cs typeface="Times New Roman"/>
                <a:hlinkClick r:id="rId13"/>
              </a:rPr>
              <a:t>https://twitter.com/mappingdc</a:t>
            </a:r>
            <a:endParaRPr lang="en-US" sz="2000" dirty="0">
              <a:latin typeface="Calibri"/>
              <a:ea typeface="Calibri"/>
              <a:cs typeface="Times New Roman"/>
            </a:endParaRPr>
          </a:p>
          <a:p>
            <a:pPr marL="457200" indent="-457200"/>
            <a:endParaRPr lang="en-US" sz="2000" dirty="0"/>
          </a:p>
        </p:txBody>
      </p:sp>
    </p:spTree>
    <p:extLst>
      <p:ext uri="{BB962C8B-B14F-4D97-AF65-F5344CB8AC3E}">
        <p14:creationId xmlns:p14="http://schemas.microsoft.com/office/powerpoint/2010/main" val="1770430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sz="5400" dirty="0" smtClean="0"/>
              <a:t>OSM GUIDE</a:t>
            </a:r>
            <a:endParaRPr lang="en-US" sz="5400" dirty="0"/>
          </a:p>
        </p:txBody>
      </p:sp>
      <p:sp>
        <p:nvSpPr>
          <p:cNvPr id="6" name="Text Placeholder 5"/>
          <p:cNvSpPr>
            <a:spLocks noGrp="1"/>
          </p:cNvSpPr>
          <p:nvPr>
            <p:ph type="body" idx="1"/>
          </p:nvPr>
        </p:nvSpPr>
        <p:spPr/>
        <p:txBody>
          <a:bodyPr/>
          <a:lstStyle/>
          <a:p>
            <a:r>
              <a:rPr lang="en-US" b="1" dirty="0" smtClean="0"/>
              <a:t>NEVER</a:t>
            </a:r>
            <a:r>
              <a:rPr lang="en-US" dirty="0" smtClean="0"/>
              <a:t> COPY ESPECIALLY FROM 	GOOGLE</a:t>
            </a:r>
          </a:p>
          <a:p>
            <a:r>
              <a:rPr lang="en-US" dirty="0" smtClean="0"/>
              <a:t>USE MOZILLA FIREFOX OR CHROME NOT 	INTERNET EXPLORER</a:t>
            </a:r>
          </a:p>
          <a:p>
            <a:r>
              <a:rPr lang="en-US" dirty="0" smtClean="0"/>
              <a:t>OPEN OSM WIKI FOR HELP</a:t>
            </a:r>
          </a:p>
          <a:p>
            <a:r>
              <a:rPr lang="en-US" dirty="0" smtClean="0"/>
              <a:t>SAVE OFTEN; BE DESCRIPTIVE IN YOUR 	COMMIT MESSAGE</a:t>
            </a:r>
          </a:p>
          <a:p>
            <a:r>
              <a:rPr lang="en-US" dirty="0"/>
              <a:t>YOU CAN MAP ANYTHING THAT 	INTERESTS YOU!</a:t>
            </a:r>
          </a:p>
          <a:p>
            <a:r>
              <a:rPr lang="en-US" b="1" dirty="0" smtClean="0"/>
              <a:t>BUT</a:t>
            </a:r>
            <a:r>
              <a:rPr lang="en-US" dirty="0" smtClean="0"/>
              <a:t> IF YOU AREN’T SURE, DON’T MAP IT!</a:t>
            </a:r>
          </a:p>
        </p:txBody>
      </p:sp>
    </p:spTree>
    <p:extLst>
      <p:ext uri="{BB962C8B-B14F-4D97-AF65-F5344CB8AC3E}">
        <p14:creationId xmlns:p14="http://schemas.microsoft.com/office/powerpoint/2010/main" val="25101602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GET OUTSIDE AND EXPLORE:  FIELD PAPERS</a:t>
            </a:r>
          </a:p>
        </p:txBody>
      </p:sp>
      <p:sp>
        <p:nvSpPr>
          <p:cNvPr id="3" name="Rectangle 2"/>
          <p:cNvSpPr/>
          <p:nvPr/>
        </p:nvSpPr>
        <p:spPr>
          <a:xfrm>
            <a:off x="3647992" y="5943600"/>
            <a:ext cx="1864613" cy="307777"/>
          </a:xfrm>
          <a:prstGeom prst="rect">
            <a:avLst/>
          </a:prstGeom>
        </p:spPr>
        <p:txBody>
          <a:bodyPr wrap="none">
            <a:spAutoFit/>
          </a:bodyPr>
          <a:lstStyle/>
          <a:p>
            <a:r>
              <a:rPr lang="en-US" dirty="0">
                <a:hlinkClick r:id="rId2"/>
              </a:rPr>
              <a:t>http</a:t>
            </a:r>
            <a:r>
              <a:rPr lang="en-US" dirty="0"/>
              <a:t>://fieldpapers.org/</a:t>
            </a:r>
          </a:p>
        </p:txBody>
      </p:sp>
      <p:pic>
        <p:nvPicPr>
          <p:cNvPr id="409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8685" t="161276" r="19349" b="-113551"/>
          <a:stretch/>
        </p:blipFill>
        <p:spPr bwMode="auto">
          <a:xfrm>
            <a:off x="-1066800" y="8120958"/>
            <a:ext cx="7598870" cy="2089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1752600"/>
            <a:ext cx="6172200" cy="4114800"/>
          </a:xfrm>
          <a:prstGeom prst="rect">
            <a:avLst/>
          </a:prstGeom>
        </p:spPr>
      </p:pic>
    </p:spTree>
    <p:extLst>
      <p:ext uri="{BB962C8B-B14F-4D97-AF65-F5344CB8AC3E}">
        <p14:creationId xmlns:p14="http://schemas.microsoft.com/office/powerpoint/2010/main" val="38424429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dirty="0"/>
              <a:t>GET OUTSIDE AND EXPLORE:  FIELD PAPERS</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600201" y="571187"/>
            <a:ext cx="4800599" cy="6286812"/>
          </a:xfrm>
          <a:prstGeom prst="rect">
            <a:avLst/>
          </a:prstGeom>
        </p:spPr>
      </p:pic>
    </p:spTree>
    <p:extLst>
      <p:ext uri="{BB962C8B-B14F-4D97-AF65-F5344CB8AC3E}">
        <p14:creationId xmlns:p14="http://schemas.microsoft.com/office/powerpoint/2010/main" val="1876950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dirty="0" smtClean="0"/>
              <a:t>GET OUTSIDE AND EXPLORE:  FIELD PAPERS</a:t>
            </a:r>
            <a:endParaRPr lang="en-US" dirty="0"/>
          </a:p>
        </p:txBody>
      </p:sp>
      <p:sp>
        <p:nvSpPr>
          <p:cNvPr id="6" name="Text Placeholder 5"/>
          <p:cNvSpPr>
            <a:spLocks noGrp="1"/>
          </p:cNvSpPr>
          <p:nvPr>
            <p:ph type="body" idx="1"/>
          </p:nvPr>
        </p:nvSpPr>
        <p:spPr/>
        <p:txBody>
          <a:bodyPr/>
          <a:lstStyle/>
          <a:p>
            <a:pPr>
              <a:buNone/>
            </a:pPr>
            <a:r>
              <a:rPr lang="en-US" dirty="0" smtClean="0"/>
              <a:t>On site observations:</a:t>
            </a:r>
            <a:endParaRPr lang="en-US" dirty="0"/>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2209800"/>
            <a:ext cx="7615369" cy="3346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38407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sz="5400" dirty="0" smtClean="0"/>
              <a:t>OSM TRAINING</a:t>
            </a:r>
            <a:endParaRPr lang="en-US" sz="5400" dirty="0"/>
          </a:p>
        </p:txBody>
      </p:sp>
      <p:sp>
        <p:nvSpPr>
          <p:cNvPr id="6" name="Text Placeholder 5"/>
          <p:cNvSpPr>
            <a:spLocks noGrp="1"/>
          </p:cNvSpPr>
          <p:nvPr>
            <p:ph type="body" idx="1"/>
          </p:nvPr>
        </p:nvSpPr>
        <p:spPr/>
        <p:txBody>
          <a:bodyPr/>
          <a:lstStyle/>
          <a:p>
            <a:pPr>
              <a:buNone/>
            </a:pPr>
            <a:r>
              <a:rPr lang="en-US" sz="2800" dirty="0" smtClean="0"/>
              <a:t>Create an account:  </a:t>
            </a:r>
            <a:r>
              <a:rPr lang="en-US" dirty="0" smtClean="0">
                <a:hlinkClick r:id="rId2"/>
              </a:rPr>
              <a:t>www.openstreetmap.org</a:t>
            </a:r>
            <a:endParaRPr lang="en-US" dirty="0" smtClean="0"/>
          </a:p>
          <a:p>
            <a:pPr lvl="8">
              <a:buNone/>
            </a:pPr>
            <a:endParaRPr lang="en-US" dirty="0" smtClean="0"/>
          </a:p>
          <a:p>
            <a:pPr lvl="8">
              <a:buNone/>
            </a:pPr>
            <a:r>
              <a:rPr lang="en-US" sz="2800" dirty="0" smtClean="0"/>
              <a:t>Once you have created an account, type in your </a:t>
            </a:r>
            <a:r>
              <a:rPr lang="en-US" sz="2800" dirty="0" err="1" smtClean="0"/>
              <a:t>zipcode</a:t>
            </a:r>
            <a:r>
              <a:rPr lang="en-US" sz="2800" dirty="0" smtClean="0"/>
              <a:t>.</a:t>
            </a:r>
          </a:p>
          <a:p>
            <a:pPr marL="457200" lvl="8" indent="-457200"/>
            <a:r>
              <a:rPr lang="en-US" sz="2800" dirty="0" smtClean="0"/>
              <a:t>Create a point on the map:  find your local grocery store and add a point.</a:t>
            </a:r>
          </a:p>
          <a:p>
            <a:pPr marL="457200" lvl="8" indent="-457200"/>
            <a:r>
              <a:rPr lang="en-US" sz="2800" dirty="0" smtClean="0"/>
              <a:t>Create an area on the map:  draw a polygon around your store.</a:t>
            </a:r>
          </a:p>
          <a:p>
            <a:pPr marL="457200" lvl="8" indent="-457200"/>
            <a:r>
              <a:rPr lang="en-US" sz="2800" dirty="0" smtClean="0"/>
              <a:t>Create a line on the map:  find your house and draw in your driveway.</a:t>
            </a:r>
          </a:p>
          <a:p>
            <a:pPr lvl="8">
              <a:buNone/>
            </a:pPr>
            <a:r>
              <a:rPr lang="en-US" dirty="0"/>
              <a:t>	</a:t>
            </a:r>
            <a:endParaRPr lang="en-US" dirty="0" smtClean="0"/>
          </a:p>
          <a:p>
            <a:pPr lvl="6">
              <a:buNone/>
            </a:pPr>
            <a:endParaRPr lang="en-US" dirty="0"/>
          </a:p>
          <a:p>
            <a:pPr marL="285750" lvl="6" indent="-285750"/>
            <a:endParaRPr lang="en-US" dirty="0"/>
          </a:p>
        </p:txBody>
      </p:sp>
    </p:spTree>
    <p:extLst>
      <p:ext uri="{BB962C8B-B14F-4D97-AF65-F5344CB8AC3E}">
        <p14:creationId xmlns:p14="http://schemas.microsoft.com/office/powerpoint/2010/main" val="42237753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7"/>
            <a:ext cx="8229600" cy="868363"/>
          </a:xfrm>
        </p:spPr>
        <p:txBody>
          <a:bodyPr/>
          <a:lstStyle/>
          <a:p>
            <a:r>
              <a:rPr lang="en-US" dirty="0" smtClean="0"/>
              <a:t>HOW TO MAP A FARMERS MARKET</a:t>
            </a:r>
            <a:endParaRPr lang="en-US" dirty="0"/>
          </a:p>
        </p:txBody>
      </p:sp>
      <p:sp>
        <p:nvSpPr>
          <p:cNvPr id="6" name="Text Placeholder 5"/>
          <p:cNvSpPr>
            <a:spLocks noGrp="1"/>
          </p:cNvSpPr>
          <p:nvPr>
            <p:ph type="body" idx="1"/>
          </p:nvPr>
        </p:nvSpPr>
        <p:spPr>
          <a:xfrm>
            <a:off x="457200" y="1143000"/>
            <a:ext cx="8229600" cy="5424774"/>
          </a:xfrm>
        </p:spPr>
        <p:txBody>
          <a:bodyPr/>
          <a:lstStyle/>
          <a:p>
            <a:r>
              <a:rPr lang="en-US" dirty="0" smtClean="0"/>
              <a:t>Download data (GIS Day 2014):  </a:t>
            </a:r>
            <a:r>
              <a:rPr lang="en-US" u="sng" dirty="0" smtClean="0">
                <a:hlinkClick r:id="rId3"/>
              </a:rPr>
              <a:t>www.nvcc.edu/home/mkrimmer</a:t>
            </a:r>
            <a:endParaRPr lang="en-US" u="sng" dirty="0" smtClean="0"/>
          </a:p>
          <a:p>
            <a:pPr>
              <a:buNone/>
            </a:pPr>
            <a:endParaRPr lang="en-US" dirty="0" smtClean="0"/>
          </a:p>
          <a:p>
            <a:r>
              <a:rPr lang="en-US" dirty="0" smtClean="0"/>
              <a:t>LOCATE </a:t>
            </a:r>
            <a:r>
              <a:rPr lang="en-US" dirty="0" smtClean="0"/>
              <a:t>FARMERS </a:t>
            </a:r>
            <a:r>
              <a:rPr lang="en-US" dirty="0" smtClean="0"/>
              <a:t>MARKET</a:t>
            </a:r>
          </a:p>
          <a:p>
            <a:pPr>
              <a:buNone/>
            </a:pPr>
            <a:r>
              <a:rPr lang="en-US" dirty="0">
                <a:hlinkClick r:id="rId4"/>
              </a:rPr>
              <a:t>http://</a:t>
            </a:r>
            <a:r>
              <a:rPr lang="en-US" dirty="0" smtClean="0">
                <a:hlinkClick r:id="rId4"/>
              </a:rPr>
              <a:t>www.screencast.com/t/JhacSWcE</a:t>
            </a:r>
            <a:endParaRPr lang="en-US" dirty="0" smtClean="0"/>
          </a:p>
          <a:p>
            <a:pPr>
              <a:buNone/>
            </a:pPr>
            <a:endParaRPr lang="en-US" dirty="0" smtClean="0"/>
          </a:p>
          <a:p>
            <a:r>
              <a:rPr lang="en-US" dirty="0" smtClean="0"/>
              <a:t>TAG FARMERS MARKET</a:t>
            </a:r>
          </a:p>
          <a:p>
            <a:pPr>
              <a:buNone/>
            </a:pPr>
            <a:r>
              <a:rPr lang="en-US" dirty="0">
                <a:hlinkClick r:id="rId5"/>
              </a:rPr>
              <a:t>http://</a:t>
            </a:r>
            <a:r>
              <a:rPr lang="en-US" dirty="0" smtClean="0">
                <a:hlinkClick r:id="rId5"/>
              </a:rPr>
              <a:t>www.screencast.com/t/Y9jmxFHWxlB</a:t>
            </a:r>
            <a:endParaRPr lang="en-US" dirty="0" smtClean="0"/>
          </a:p>
          <a:p>
            <a:pPr>
              <a:buNone/>
            </a:pPr>
            <a:endParaRPr lang="en-US" dirty="0" smtClean="0"/>
          </a:p>
          <a:p>
            <a:r>
              <a:rPr lang="en-US" dirty="0" smtClean="0"/>
              <a:t>SAVE FARMERS </a:t>
            </a:r>
            <a:r>
              <a:rPr lang="en-US" dirty="0" smtClean="0"/>
              <a:t>MARKET</a:t>
            </a:r>
          </a:p>
          <a:p>
            <a:pPr>
              <a:buNone/>
            </a:pPr>
            <a:r>
              <a:rPr lang="en-US" dirty="0" smtClean="0">
                <a:hlinkClick r:id="rId6"/>
              </a:rPr>
              <a:t>http</a:t>
            </a:r>
            <a:r>
              <a:rPr lang="en-US" dirty="0">
                <a:hlinkClick r:id="rId6"/>
              </a:rPr>
              <a:t>://</a:t>
            </a:r>
            <a:r>
              <a:rPr lang="en-US" dirty="0" smtClean="0">
                <a:hlinkClick r:id="rId6"/>
              </a:rPr>
              <a:t>www.screencast.com/t/7j6LcqBqE</a:t>
            </a:r>
            <a:endParaRPr lang="en-US" dirty="0" smtClean="0"/>
          </a:p>
          <a:p>
            <a:pPr>
              <a:buNone/>
            </a:pPr>
            <a:endParaRPr lang="en-US" dirty="0"/>
          </a:p>
          <a:p>
            <a:endParaRPr lang="en-US" dirty="0" smtClean="0"/>
          </a:p>
          <a:p>
            <a:endParaRPr lang="en-US" dirty="0"/>
          </a:p>
          <a:p>
            <a:pPr>
              <a:buNone/>
            </a:pPr>
            <a:endParaRPr lang="en-US" dirty="0"/>
          </a:p>
        </p:txBody>
      </p:sp>
    </p:spTree>
    <p:extLst>
      <p:ext uri="{BB962C8B-B14F-4D97-AF65-F5344CB8AC3E}">
        <p14:creationId xmlns:p14="http://schemas.microsoft.com/office/powerpoint/2010/main" val="1024955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marL="457200" lvl="0" indent="-419100" rtl="0">
              <a:spcBef>
                <a:spcPts val="0"/>
              </a:spcBef>
              <a:buClr>
                <a:schemeClr val="dk1"/>
              </a:buClr>
              <a:buSzPct val="100000"/>
              <a:buFont typeface="Arial"/>
              <a:buChar char="●"/>
            </a:pPr>
            <a:r>
              <a:rPr lang="en" b="1" dirty="0">
                <a:latin typeface="Ubuntu"/>
                <a:ea typeface="Ubuntu"/>
                <a:cs typeface="Ubuntu"/>
                <a:sym typeface="Ubuntu"/>
              </a:rPr>
              <a:t>OpenStreetMap </a:t>
            </a:r>
            <a:r>
              <a:rPr lang="en" dirty="0">
                <a:latin typeface="Ubuntu"/>
                <a:ea typeface="Ubuntu"/>
                <a:cs typeface="Ubuntu"/>
                <a:sym typeface="Ubuntu"/>
              </a:rPr>
              <a:t>(OSM) is an </a:t>
            </a:r>
            <a:r>
              <a:rPr lang="en" b="1" dirty="0">
                <a:latin typeface="Ubuntu"/>
                <a:ea typeface="Ubuntu"/>
                <a:cs typeface="Ubuntu"/>
                <a:sym typeface="Ubuntu"/>
              </a:rPr>
              <a:t>internet</a:t>
            </a:r>
            <a:r>
              <a:rPr lang="en" dirty="0">
                <a:latin typeface="Ubuntu"/>
                <a:ea typeface="Ubuntu"/>
                <a:cs typeface="Ubuntu"/>
                <a:sym typeface="Ubuntu"/>
              </a:rPr>
              <a:t> project devoted to creating a map of the </a:t>
            </a:r>
            <a:r>
              <a:rPr lang="en" b="1" dirty="0">
                <a:latin typeface="Ubuntu"/>
                <a:ea typeface="Ubuntu"/>
                <a:cs typeface="Ubuntu"/>
                <a:sym typeface="Ubuntu"/>
              </a:rPr>
              <a:t>entire world</a:t>
            </a:r>
            <a:r>
              <a:rPr lang="en" dirty="0">
                <a:latin typeface="Ubuntu"/>
                <a:ea typeface="Ubuntu"/>
                <a:cs typeface="Ubuntu"/>
                <a:sym typeface="Ubuntu"/>
              </a:rPr>
              <a:t> </a:t>
            </a:r>
          </a:p>
          <a:p>
            <a:pPr marL="457200" lvl="0" indent="-419100" rtl="0">
              <a:spcBef>
                <a:spcPts val="0"/>
              </a:spcBef>
              <a:buClr>
                <a:schemeClr val="dk1"/>
              </a:buClr>
              <a:buSzPct val="100000"/>
              <a:buFont typeface="Arial"/>
              <a:buChar char="●"/>
            </a:pPr>
            <a:r>
              <a:rPr lang="en" dirty="0">
                <a:latin typeface="Ubuntu"/>
                <a:ea typeface="Ubuntu"/>
                <a:cs typeface="Ubuntu"/>
                <a:sym typeface="Ubuntu"/>
              </a:rPr>
              <a:t>It is </a:t>
            </a:r>
            <a:r>
              <a:rPr lang="en" b="1" dirty="0">
                <a:latin typeface="Ubuntu"/>
                <a:ea typeface="Ubuntu"/>
                <a:cs typeface="Ubuntu"/>
                <a:sym typeface="Ubuntu"/>
              </a:rPr>
              <a:t>free</a:t>
            </a:r>
            <a:r>
              <a:rPr lang="en" dirty="0">
                <a:latin typeface="Ubuntu"/>
                <a:ea typeface="Ubuntu"/>
                <a:cs typeface="Ubuntu"/>
                <a:sym typeface="Ubuntu"/>
              </a:rPr>
              <a:t> for anyone to use.  </a:t>
            </a:r>
          </a:p>
          <a:p>
            <a:pPr marL="457200" lvl="0" indent="-419100">
              <a:spcBef>
                <a:spcPts val="0"/>
              </a:spcBef>
              <a:buClr>
                <a:schemeClr val="dk1"/>
              </a:buClr>
              <a:buSzPct val="100000"/>
              <a:buFont typeface="Arial"/>
              <a:buChar char="●"/>
            </a:pPr>
            <a:r>
              <a:rPr lang="en" dirty="0">
                <a:latin typeface="Ubuntu"/>
                <a:ea typeface="Ubuntu"/>
                <a:cs typeface="Ubuntu"/>
                <a:sym typeface="Ubuntu"/>
              </a:rPr>
              <a:t>The map is made entirely by </a:t>
            </a:r>
            <a:r>
              <a:rPr lang="en" b="1" dirty="0">
                <a:latin typeface="Ubuntu"/>
                <a:ea typeface="Ubuntu"/>
                <a:cs typeface="Ubuntu"/>
                <a:sym typeface="Ubuntu"/>
              </a:rPr>
              <a:t>volunteers</a:t>
            </a:r>
            <a:r>
              <a:rPr lang="en" dirty="0">
                <a:latin typeface="Ubuntu"/>
                <a:ea typeface="Ubuntu"/>
                <a:cs typeface="Ubuntu"/>
                <a:sym typeface="Ubuntu"/>
              </a:rPr>
              <a:t> who use </a:t>
            </a:r>
            <a:r>
              <a:rPr lang="en" b="1" dirty="0">
                <a:latin typeface="Ubuntu"/>
                <a:ea typeface="Ubuntu"/>
                <a:cs typeface="Ubuntu"/>
                <a:sym typeface="Ubuntu"/>
              </a:rPr>
              <a:t>GPS</a:t>
            </a:r>
            <a:r>
              <a:rPr lang="en" dirty="0">
                <a:latin typeface="Ubuntu"/>
                <a:ea typeface="Ubuntu"/>
                <a:cs typeface="Ubuntu"/>
                <a:sym typeface="Ubuntu"/>
              </a:rPr>
              <a:t>, </a:t>
            </a:r>
            <a:r>
              <a:rPr lang="en" b="1" dirty="0">
                <a:latin typeface="Ubuntu"/>
                <a:ea typeface="Ubuntu"/>
                <a:cs typeface="Ubuntu"/>
                <a:sym typeface="Ubuntu"/>
              </a:rPr>
              <a:t>aerial imagery</a:t>
            </a:r>
            <a:r>
              <a:rPr lang="en" dirty="0">
                <a:latin typeface="Ubuntu"/>
                <a:ea typeface="Ubuntu"/>
                <a:cs typeface="Ubuntu"/>
                <a:sym typeface="Ubuntu"/>
              </a:rPr>
              <a:t>, and </a:t>
            </a:r>
            <a:r>
              <a:rPr lang="en" b="1" dirty="0">
                <a:latin typeface="Ubuntu"/>
                <a:ea typeface="Ubuntu"/>
                <a:cs typeface="Ubuntu"/>
                <a:sym typeface="Ubuntu"/>
              </a:rPr>
              <a:t>open-source software</a:t>
            </a:r>
            <a:r>
              <a:rPr lang="en" dirty="0">
                <a:latin typeface="Ubuntu"/>
                <a:ea typeface="Ubuntu"/>
                <a:cs typeface="Ubuntu"/>
                <a:sym typeface="Ubuntu"/>
              </a:rPr>
              <a:t> to add information to the worldwide map</a:t>
            </a:r>
            <a:r>
              <a:rPr lang="en" dirty="0" smtClean="0">
                <a:latin typeface="Ubuntu"/>
                <a:ea typeface="Ubuntu"/>
                <a:cs typeface="Ubuntu"/>
                <a:sym typeface="Ubuntu"/>
              </a:rPr>
              <a:t>.</a:t>
            </a:r>
          </a:p>
          <a:p>
            <a:pPr marL="457200" indent="-419100"/>
            <a:r>
              <a:rPr lang="en" b="1" dirty="0">
                <a:latin typeface="Ubuntu"/>
                <a:ea typeface="Ubuntu"/>
                <a:cs typeface="Ubuntu"/>
                <a:sym typeface="Ubuntu"/>
              </a:rPr>
              <a:t>WIKIPEDIA OF </a:t>
            </a:r>
            <a:r>
              <a:rPr lang="en" b="1" dirty="0" smtClean="0">
                <a:latin typeface="Ubuntu"/>
                <a:ea typeface="Ubuntu"/>
                <a:cs typeface="Ubuntu"/>
                <a:sym typeface="Ubuntu"/>
              </a:rPr>
              <a:t>MAPS</a:t>
            </a:r>
          </a:p>
          <a:p>
            <a:pPr lvl="0" algn="ctr">
              <a:spcBef>
                <a:spcPts val="360"/>
              </a:spcBef>
              <a:buClr>
                <a:srgbClr val="000000"/>
              </a:buClr>
              <a:buNone/>
            </a:pPr>
            <a:r>
              <a:rPr lang="en-US" sz="1800" b="1" dirty="0">
                <a:solidFill>
                  <a:srgbClr val="000000"/>
                </a:solidFill>
              </a:rPr>
              <a:t>Source:  https://github.com/hotosm/learnosm/wiki/English-Teaching-Guides</a:t>
            </a:r>
            <a:endParaRPr lang="en-US" sz="1800" dirty="0">
              <a:solidFill>
                <a:srgbClr val="000000"/>
              </a:solidFill>
            </a:endParaRPr>
          </a:p>
          <a:p>
            <a:pPr marL="457200" indent="-419100"/>
            <a:endParaRPr lang="en" b="1" dirty="0">
              <a:latin typeface="Ubuntu"/>
              <a:ea typeface="Ubuntu"/>
              <a:cs typeface="Ubuntu"/>
              <a:sym typeface="Ubuntu"/>
            </a:endParaRPr>
          </a:p>
          <a:p>
            <a:pPr marL="457200" lvl="0" indent="-419100">
              <a:spcBef>
                <a:spcPts val="0"/>
              </a:spcBef>
              <a:buClr>
                <a:schemeClr val="dk1"/>
              </a:buClr>
              <a:buSzPct val="100000"/>
              <a:buFont typeface="Arial"/>
              <a:buChar char="●"/>
            </a:pPr>
            <a:endParaRPr lang="en" dirty="0">
              <a:latin typeface="Ubuntu"/>
              <a:ea typeface="Ubuntu"/>
              <a:cs typeface="Ubuntu"/>
              <a:sym typeface="Ubuntu"/>
            </a:endParaRPr>
          </a:p>
        </p:txBody>
      </p:sp>
      <p:sp>
        <p:nvSpPr>
          <p:cNvPr id="102" name="Shape 102"/>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spcBef>
                <a:spcPts val="0"/>
              </a:spcBef>
              <a:buNone/>
            </a:pPr>
            <a:r>
              <a:rPr lang="en" dirty="0">
                <a:latin typeface="Ubuntu"/>
                <a:ea typeface="Ubuntu"/>
                <a:cs typeface="Ubuntu"/>
                <a:sym typeface="Ubuntu"/>
              </a:rPr>
              <a:t>What is OpenStreetMap?</a:t>
            </a:r>
          </a:p>
        </p:txBody>
      </p:sp>
    </p:spTree>
    <p:extLst>
      <p:ext uri="{BB962C8B-B14F-4D97-AF65-F5344CB8AC3E}">
        <p14:creationId xmlns:p14="http://schemas.microsoft.com/office/powerpoint/2010/main" val="243738479"/>
      </p:ext>
    </p:extLst>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dirty="0" smtClean="0"/>
              <a:t>OSM RUSSIA 2007-2012 </a:t>
            </a:r>
            <a:r>
              <a:rPr lang="en-US" dirty="0" smtClean="0"/>
              <a:t>EDITS </a:t>
            </a:r>
            <a:br>
              <a:rPr lang="en-US" dirty="0" smtClean="0"/>
            </a:br>
            <a:r>
              <a:rPr lang="en-US" sz="1800" dirty="0" smtClean="0"/>
              <a:t>from ITO World</a:t>
            </a:r>
            <a:endParaRPr lang="en-US" dirty="0"/>
          </a:p>
        </p:txBody>
      </p:sp>
      <p:sp>
        <p:nvSpPr>
          <p:cNvPr id="9" name="Rectangle 8"/>
          <p:cNvSpPr/>
          <p:nvPr/>
        </p:nvSpPr>
        <p:spPr>
          <a:xfrm>
            <a:off x="3276600" y="5943600"/>
            <a:ext cx="2342308" cy="307777"/>
          </a:xfrm>
          <a:prstGeom prst="rect">
            <a:avLst/>
          </a:prstGeom>
        </p:spPr>
        <p:txBody>
          <a:bodyPr wrap="none">
            <a:spAutoFit/>
          </a:bodyPr>
          <a:lstStyle/>
          <a:p>
            <a:r>
              <a:rPr lang="en-US" dirty="0">
                <a:hlinkClick r:id="rId3"/>
              </a:rPr>
              <a:t>http://vimeo.com/53688271</a:t>
            </a:r>
            <a:endParaRPr lang="en-US" dirty="0"/>
          </a:p>
        </p:txBody>
      </p:sp>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1600200"/>
            <a:ext cx="7046814" cy="3981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023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sz="4000" dirty="0" smtClean="0"/>
              <a:t>WHY IS OSM IMP?- </a:t>
            </a:r>
            <a:r>
              <a:rPr lang="en-US" sz="4000" dirty="0" smtClean="0"/>
              <a:t>HAITI</a:t>
            </a:r>
            <a:br>
              <a:rPr lang="en-US" sz="4000" dirty="0" smtClean="0"/>
            </a:br>
            <a:r>
              <a:rPr lang="en-US" sz="1800" dirty="0" smtClean="0">
                <a:solidFill>
                  <a:srgbClr val="000000"/>
                </a:solidFill>
              </a:rPr>
              <a:t>from </a:t>
            </a:r>
            <a:r>
              <a:rPr lang="en-US" sz="1800" dirty="0">
                <a:solidFill>
                  <a:srgbClr val="000000"/>
                </a:solidFill>
              </a:rPr>
              <a:t>ITO World</a:t>
            </a:r>
            <a:endParaRPr lang="en-US" sz="4000" dirty="0"/>
          </a:p>
        </p:txBody>
      </p:sp>
      <p:sp>
        <p:nvSpPr>
          <p:cNvPr id="6" name="Rectangle 5"/>
          <p:cNvSpPr/>
          <p:nvPr/>
        </p:nvSpPr>
        <p:spPr>
          <a:xfrm>
            <a:off x="3581400" y="5715000"/>
            <a:ext cx="2242922" cy="307777"/>
          </a:xfrm>
          <a:prstGeom prst="rect">
            <a:avLst/>
          </a:prstGeom>
        </p:spPr>
        <p:txBody>
          <a:bodyPr wrap="none">
            <a:spAutoFit/>
          </a:bodyPr>
          <a:lstStyle/>
          <a:p>
            <a:r>
              <a:rPr lang="en-US" dirty="0"/>
              <a:t>http://</a:t>
            </a:r>
            <a:r>
              <a:rPr lang="en-US" dirty="0">
                <a:hlinkClick r:id="rId3"/>
              </a:rPr>
              <a:t>vimeo.com/9182869</a:t>
            </a:r>
            <a:endParaRPr lang="en-US" dirty="0"/>
          </a:p>
        </p:txBody>
      </p:sp>
      <p:pic>
        <p:nvPicPr>
          <p:cNvPr id="2052" name="Picture 4" descr="http://flowingdata.com/wp-content/uploads/2010/02/4348658301_57202e5c7f_b1-625x35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4275" y="1905000"/>
            <a:ext cx="5953125" cy="3343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66596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
        <p:cNvGrpSpPr/>
        <p:nvPr/>
      </p:nvGrpSpPr>
      <p:grpSpPr>
        <a:xfrm>
          <a:off x="0" y="0"/>
          <a:ext cx="0" cy="0"/>
          <a:chOff x="0" y="0"/>
          <a:chExt cx="0" cy="0"/>
        </a:xfrm>
      </p:grpSpPr>
      <p:pic>
        <p:nvPicPr>
          <p:cNvPr id="39" name="Shape 39"/>
          <p:cNvPicPr preferRelativeResize="0"/>
          <p:nvPr/>
        </p:nvPicPr>
        <p:blipFill>
          <a:blip r:embed="rId3">
            <a:alphaModFix/>
          </a:blip>
          <a:stretch>
            <a:fillRect/>
          </a:stretch>
        </p:blipFill>
        <p:spPr>
          <a:xfrm>
            <a:off x="152400" y="152400"/>
            <a:ext cx="8890204" cy="5817500"/>
          </a:xfrm>
          <a:prstGeom prst="rect">
            <a:avLst/>
          </a:prstGeom>
          <a:noFill/>
          <a:ln>
            <a:noFill/>
          </a:ln>
        </p:spPr>
      </p:pic>
      <p:sp>
        <p:nvSpPr>
          <p:cNvPr id="4" name="Text Placeholder 3"/>
          <p:cNvSpPr>
            <a:spLocks noGrp="1"/>
          </p:cNvSpPr>
          <p:nvPr>
            <p:ph type="body" idx="1"/>
          </p:nvPr>
        </p:nvSpPr>
        <p:spPr/>
        <p:txBody>
          <a:bodyPr/>
          <a:lstStyle/>
          <a:p>
            <a:r>
              <a:rPr lang="en-US" b="1" dirty="0">
                <a:solidFill>
                  <a:srgbClr val="000000"/>
                </a:solidFill>
              </a:rPr>
              <a:t>Source:  https://github.com/hotosm/learnosm/wiki/English-Teaching-Guides</a:t>
            </a:r>
            <a:endParaRPr lang="en-US" dirty="0"/>
          </a:p>
        </p:txBody>
      </p:sp>
    </p:spTree>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pic>
        <p:nvPicPr>
          <p:cNvPr id="57" name="Shape 57"/>
          <p:cNvPicPr preferRelativeResize="0"/>
          <p:nvPr/>
        </p:nvPicPr>
        <p:blipFill>
          <a:blip r:embed="rId3">
            <a:alphaModFix/>
          </a:blip>
          <a:stretch>
            <a:fillRect/>
          </a:stretch>
        </p:blipFill>
        <p:spPr>
          <a:xfrm>
            <a:off x="212775" y="1383950"/>
            <a:ext cx="2449257" cy="3655304"/>
          </a:xfrm>
          <a:prstGeom prst="rect">
            <a:avLst/>
          </a:prstGeom>
          <a:noFill/>
          <a:ln>
            <a:noFill/>
          </a:ln>
        </p:spPr>
      </p:pic>
      <p:sp>
        <p:nvSpPr>
          <p:cNvPr id="58" name="Shape 58"/>
          <p:cNvSpPr txBox="1"/>
          <p:nvPr/>
        </p:nvSpPr>
        <p:spPr>
          <a:xfrm>
            <a:off x="2873600" y="2813225"/>
            <a:ext cx="857400" cy="845099"/>
          </a:xfrm>
          <a:prstGeom prst="rect">
            <a:avLst/>
          </a:prstGeom>
          <a:noFill/>
          <a:ln>
            <a:noFill/>
          </a:ln>
        </p:spPr>
        <p:txBody>
          <a:bodyPr lIns="91425" tIns="91425" rIns="91425" bIns="91425" anchor="ctr" anchorCtr="0">
            <a:noAutofit/>
          </a:bodyPr>
          <a:lstStyle/>
          <a:p>
            <a:pPr algn="ctr">
              <a:spcBef>
                <a:spcPts val="0"/>
              </a:spcBef>
              <a:buNone/>
            </a:pPr>
            <a:r>
              <a:rPr lang="en" sz="4800"/>
              <a:t>+</a:t>
            </a:r>
          </a:p>
        </p:txBody>
      </p:sp>
      <p:pic>
        <p:nvPicPr>
          <p:cNvPr id="59" name="Shape 59"/>
          <p:cNvPicPr preferRelativeResize="0"/>
          <p:nvPr/>
        </p:nvPicPr>
        <p:blipFill>
          <a:blip r:embed="rId4">
            <a:alphaModFix/>
          </a:blip>
          <a:stretch>
            <a:fillRect/>
          </a:stretch>
        </p:blipFill>
        <p:spPr>
          <a:xfrm>
            <a:off x="3878700" y="2633662"/>
            <a:ext cx="2419350" cy="1590675"/>
          </a:xfrm>
          <a:prstGeom prst="rect">
            <a:avLst/>
          </a:prstGeom>
          <a:noFill/>
          <a:ln>
            <a:noFill/>
          </a:ln>
        </p:spPr>
      </p:pic>
      <p:sp>
        <p:nvSpPr>
          <p:cNvPr id="60" name="Shape 60"/>
          <p:cNvSpPr txBox="1"/>
          <p:nvPr/>
        </p:nvSpPr>
        <p:spPr>
          <a:xfrm>
            <a:off x="6515375" y="2813225"/>
            <a:ext cx="857400" cy="845099"/>
          </a:xfrm>
          <a:prstGeom prst="rect">
            <a:avLst/>
          </a:prstGeom>
          <a:noFill/>
          <a:ln>
            <a:noFill/>
          </a:ln>
        </p:spPr>
        <p:txBody>
          <a:bodyPr lIns="91425" tIns="91425" rIns="91425" bIns="91425" anchor="ctr" anchorCtr="0">
            <a:noAutofit/>
          </a:bodyPr>
          <a:lstStyle/>
          <a:p>
            <a:pPr lvl="0" algn="ctr" rtl="0">
              <a:spcBef>
                <a:spcPts val="0"/>
              </a:spcBef>
              <a:buNone/>
            </a:pPr>
            <a:r>
              <a:rPr lang="en" sz="4800"/>
              <a:t>=</a:t>
            </a:r>
          </a:p>
        </p:txBody>
      </p:sp>
      <p:sp>
        <p:nvSpPr>
          <p:cNvPr id="2" name="Text Placeholder 1"/>
          <p:cNvSpPr>
            <a:spLocks noGrp="1"/>
          </p:cNvSpPr>
          <p:nvPr>
            <p:ph type="body" idx="1"/>
          </p:nvPr>
        </p:nvSpPr>
        <p:spPr/>
        <p:txBody>
          <a:bodyPr/>
          <a:lstStyle/>
          <a:p>
            <a:pPr lvl="0">
              <a:buClr>
                <a:srgbClr val="000000"/>
              </a:buClr>
            </a:pPr>
            <a:r>
              <a:rPr lang="en-US" b="1" dirty="0">
                <a:solidFill>
                  <a:srgbClr val="000000"/>
                </a:solidFill>
              </a:rPr>
              <a:t>Source:  https://github.com/hotosm/learnosm/wiki/English-Teaching-Guides</a:t>
            </a:r>
            <a:endParaRPr lang="en-US" dirty="0">
              <a:solidFill>
                <a:srgbClr val="000000"/>
              </a:solidFill>
            </a:endParaRPr>
          </a:p>
          <a:p>
            <a:endParaRPr lang="en-US" dirty="0"/>
          </a:p>
        </p:txBody>
      </p:sp>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2" name="Text Placeholder 1"/>
          <p:cNvSpPr>
            <a:spLocks noGrp="1"/>
          </p:cNvSpPr>
          <p:nvPr>
            <p:ph type="body" idx="1"/>
          </p:nvPr>
        </p:nvSpPr>
        <p:spPr/>
        <p:txBody>
          <a:bodyPr/>
          <a:lstStyle/>
          <a:p>
            <a:pPr lvl="0">
              <a:buClr>
                <a:srgbClr val="000000"/>
              </a:buClr>
            </a:pPr>
            <a:r>
              <a:rPr lang="en-US" b="1" dirty="0">
                <a:solidFill>
                  <a:srgbClr val="000000"/>
                </a:solidFill>
              </a:rPr>
              <a:t>Source:  https://github.com/hotosm/learnosm/wiki/English-Teaching-Guides</a:t>
            </a:r>
            <a:endParaRPr lang="en-US" dirty="0">
              <a:solidFill>
                <a:srgbClr val="000000"/>
              </a:solidFill>
            </a:endParaRPr>
          </a:p>
          <a:p>
            <a:endParaRPr lang="en-US" dirty="0"/>
          </a:p>
        </p:txBody>
      </p:sp>
      <p:sp>
        <p:nvSpPr>
          <p:cNvPr id="76" name="Shape 76"/>
          <p:cNvSpPr txBox="1">
            <a:spLocks noGrp="1"/>
          </p:cNvSpPr>
          <p:nvPr>
            <p:ph type="title" idx="4294967295"/>
          </p:nvPr>
        </p:nvSpPr>
        <p:spPr>
          <a:xfrm>
            <a:off x="0" y="274638"/>
            <a:ext cx="8229600" cy="1143000"/>
          </a:xfrm>
          <a:prstGeom prst="rect">
            <a:avLst/>
          </a:prstGeom>
        </p:spPr>
        <p:txBody>
          <a:bodyPr lIns="91425" tIns="91425" rIns="91425" bIns="91425" anchor="b" anchorCtr="0">
            <a:noAutofit/>
          </a:bodyPr>
          <a:lstStyle/>
          <a:p>
            <a:pPr algn="ctr">
              <a:spcBef>
                <a:spcPts val="0"/>
              </a:spcBef>
              <a:buNone/>
            </a:pPr>
            <a:r>
              <a:rPr lang="en" sz="4800">
                <a:solidFill>
                  <a:schemeClr val="dk2"/>
                </a:solidFill>
                <a:latin typeface="Ubuntu"/>
                <a:ea typeface="Ubuntu"/>
                <a:cs typeface="Ubuntu"/>
                <a:sym typeface="Ubuntu"/>
              </a:rPr>
              <a:t>Going Digital</a:t>
            </a:r>
          </a:p>
        </p:txBody>
      </p:sp>
      <p:pic>
        <p:nvPicPr>
          <p:cNvPr id="77" name="Shape 77"/>
          <p:cNvPicPr preferRelativeResize="0"/>
          <p:nvPr/>
        </p:nvPicPr>
        <p:blipFill>
          <a:blip r:embed="rId3">
            <a:alphaModFix/>
          </a:blip>
          <a:stretch>
            <a:fillRect/>
          </a:stretch>
        </p:blipFill>
        <p:spPr>
          <a:xfrm>
            <a:off x="864775" y="2128837"/>
            <a:ext cx="2298478" cy="3433429"/>
          </a:xfrm>
          <a:prstGeom prst="rect">
            <a:avLst/>
          </a:prstGeom>
          <a:noFill/>
          <a:ln>
            <a:noFill/>
          </a:ln>
        </p:spPr>
      </p:pic>
      <p:sp>
        <p:nvSpPr>
          <p:cNvPr id="78" name="Shape 78"/>
          <p:cNvSpPr/>
          <p:nvPr/>
        </p:nvSpPr>
        <p:spPr>
          <a:xfrm>
            <a:off x="3956250" y="3226650"/>
            <a:ext cx="1231499" cy="1014299"/>
          </a:xfrm>
          <a:prstGeom prst="rightArrow">
            <a:avLst>
              <a:gd name="adj1" fmla="val 50000"/>
              <a:gd name="adj2" fmla="val 50000"/>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dirty="0"/>
          </a:p>
        </p:txBody>
      </p:sp>
      <p:pic>
        <p:nvPicPr>
          <p:cNvPr id="79" name="Shape 79"/>
          <p:cNvPicPr preferRelativeResize="0"/>
          <p:nvPr/>
        </p:nvPicPr>
        <p:blipFill>
          <a:blip r:embed="rId4">
            <a:alphaModFix/>
          </a:blip>
          <a:stretch>
            <a:fillRect/>
          </a:stretch>
        </p:blipFill>
        <p:spPr>
          <a:xfrm>
            <a:off x="5842175" y="2433637"/>
            <a:ext cx="2543175" cy="2990850"/>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Shape 95"/>
          <p:cNvPicPr preferRelativeResize="0"/>
          <p:nvPr/>
        </p:nvPicPr>
        <p:blipFill>
          <a:blip r:embed="rId3">
            <a:alphaModFix/>
          </a:blip>
          <a:stretch>
            <a:fillRect/>
          </a:stretch>
        </p:blipFill>
        <p:spPr>
          <a:xfrm>
            <a:off x="0" y="914400"/>
            <a:ext cx="9285685" cy="4943595"/>
          </a:xfrm>
          <a:prstGeom prst="rect">
            <a:avLst/>
          </a:prstGeom>
          <a:noFill/>
          <a:ln>
            <a:noFill/>
          </a:ln>
        </p:spPr>
      </p:pic>
      <p:sp>
        <p:nvSpPr>
          <p:cNvPr id="96" name="Shape 96"/>
          <p:cNvSpPr txBox="1"/>
          <p:nvPr/>
        </p:nvSpPr>
        <p:spPr>
          <a:xfrm>
            <a:off x="0" y="6498300"/>
            <a:ext cx="6730499" cy="359700"/>
          </a:xfrm>
          <a:prstGeom prst="rect">
            <a:avLst/>
          </a:prstGeom>
          <a:noFill/>
          <a:ln>
            <a:noFill/>
          </a:ln>
        </p:spPr>
        <p:txBody>
          <a:bodyPr lIns="91425" tIns="91425" rIns="91425" bIns="91425" anchor="t" anchorCtr="0">
            <a:noAutofit/>
          </a:bodyPr>
          <a:lstStyle/>
          <a:p>
            <a:pPr>
              <a:spcBef>
                <a:spcPts val="0"/>
              </a:spcBef>
              <a:buNone/>
            </a:pPr>
            <a:r>
              <a:rPr lang="en" sz="1000"/>
              <a:t>Image: http://segrev.wordpress.com/2011/04/28/704/</a:t>
            </a:r>
          </a:p>
        </p:txBody>
      </p:sp>
      <p:sp>
        <p:nvSpPr>
          <p:cNvPr id="2" name="Text Placeholder 1"/>
          <p:cNvSpPr>
            <a:spLocks noGrp="1"/>
          </p:cNvSpPr>
          <p:nvPr>
            <p:ph type="body" idx="1"/>
          </p:nvPr>
        </p:nvSpPr>
        <p:spPr/>
        <p:txBody>
          <a:bodyPr/>
          <a:lstStyle/>
          <a:p>
            <a:pPr lvl="0">
              <a:buClr>
                <a:srgbClr val="000000"/>
              </a:buClr>
            </a:pPr>
            <a:r>
              <a:rPr lang="en-US" b="1" dirty="0">
                <a:solidFill>
                  <a:srgbClr val="000000"/>
                </a:solidFill>
              </a:rPr>
              <a:t>Source:  https://github.com/hotosm/learnosm/wiki/English-Teaching-Guides</a:t>
            </a:r>
            <a:endParaRPr lang="en-US" dirty="0">
              <a:solidFill>
                <a:srgbClr val="000000"/>
              </a:solidFill>
            </a:endParaRPr>
          </a:p>
          <a:p>
            <a:endParaRPr lang="en-US" dirty="0"/>
          </a:p>
        </p:txBody>
      </p:sp>
    </p:spTree>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7"/>
            <a:ext cx="8229600" cy="715963"/>
          </a:xfrm>
        </p:spPr>
        <p:txBody>
          <a:bodyPr/>
          <a:lstStyle/>
          <a:p>
            <a:r>
              <a:rPr lang="en-US" dirty="0" smtClean="0"/>
              <a:t>FOOD SECURITY AND MAPPING</a:t>
            </a:r>
            <a:endParaRPr lang="en-US" dirty="0"/>
          </a:p>
        </p:txBody>
      </p:sp>
      <p:sp>
        <p:nvSpPr>
          <p:cNvPr id="6" name="Text Placeholder 5"/>
          <p:cNvSpPr>
            <a:spLocks noGrp="1"/>
          </p:cNvSpPr>
          <p:nvPr>
            <p:ph type="body" idx="1"/>
          </p:nvPr>
        </p:nvSpPr>
        <p:spPr>
          <a:xfrm>
            <a:off x="457200" y="1066800"/>
            <a:ext cx="8229600" cy="5500974"/>
          </a:xfrm>
        </p:spPr>
        <p:txBody>
          <a:bodyPr/>
          <a:lstStyle/>
          <a:p>
            <a:pPr algn="ctr">
              <a:buNone/>
            </a:pPr>
            <a:r>
              <a:rPr lang="en-US" sz="4000" b="1" u="sng" dirty="0" smtClean="0"/>
              <a:t>Why farmers markets</a:t>
            </a:r>
            <a:r>
              <a:rPr lang="en-US" sz="4000" b="1" u="sng" dirty="0" smtClean="0"/>
              <a:t>?</a:t>
            </a:r>
          </a:p>
          <a:p>
            <a:pPr algn="ctr">
              <a:buNone/>
            </a:pPr>
            <a:endParaRPr lang="en-US" sz="4000" b="1" u="sng" dirty="0" smtClean="0"/>
          </a:p>
          <a:p>
            <a:pPr marL="571500" lvl="4" indent="-571500">
              <a:buFont typeface="Arial" panose="020B0604020202020204" pitchFamily="34" charset="0"/>
              <a:buChar char="•"/>
            </a:pPr>
            <a:r>
              <a:rPr lang="en-US" sz="3600" dirty="0" smtClean="0"/>
              <a:t>ECONOMIC:  Helps local communities</a:t>
            </a:r>
          </a:p>
          <a:p>
            <a:pPr marL="571500" lvl="4" indent="-571500">
              <a:buFont typeface="Arial" panose="020B0604020202020204" pitchFamily="34" charset="0"/>
              <a:buChar char="•"/>
            </a:pPr>
            <a:r>
              <a:rPr lang="en-US" sz="3600" dirty="0" smtClean="0"/>
              <a:t>HEALTH:  Food tastes </a:t>
            </a:r>
            <a:r>
              <a:rPr lang="en-US" sz="3600" dirty="0" smtClean="0"/>
              <a:t>better, </a:t>
            </a:r>
            <a:r>
              <a:rPr lang="en-US" sz="3600" dirty="0" smtClean="0"/>
              <a:t>less chemicals</a:t>
            </a:r>
          </a:p>
          <a:p>
            <a:pPr marL="571500" lvl="4" indent="-571500">
              <a:buFont typeface="Arial" panose="020B0604020202020204" pitchFamily="34" charset="0"/>
              <a:buChar char="•"/>
            </a:pPr>
            <a:r>
              <a:rPr lang="en-US" sz="3600" dirty="0" smtClean="0"/>
              <a:t>ENVIRONMENTAL:  </a:t>
            </a:r>
            <a:r>
              <a:rPr lang="en-US" sz="3600" dirty="0" smtClean="0"/>
              <a:t>Less fuel used to get food to consumers</a:t>
            </a:r>
            <a:endParaRPr lang="en-US" sz="3600" dirty="0"/>
          </a:p>
        </p:txBody>
      </p:sp>
    </p:spTree>
    <p:extLst>
      <p:ext uri="{BB962C8B-B14F-4D97-AF65-F5344CB8AC3E}">
        <p14:creationId xmlns:p14="http://schemas.microsoft.com/office/powerpoint/2010/main" val="3430597052"/>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523</TotalTime>
  <Words>1006</Words>
  <Application>Microsoft Office PowerPoint</Application>
  <PresentationFormat>On-screen Show (4:3)</PresentationFormat>
  <Paragraphs>108</Paragraphs>
  <Slides>19</Slides>
  <Notes>9</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Custom Theme</vt:lpstr>
      <vt:lpstr>NOVA/GMU ASPRS MAPATHON AGENDA</vt:lpstr>
      <vt:lpstr>What is OpenStreetMap?</vt:lpstr>
      <vt:lpstr>OSM RUSSIA 2007-2012 EDITS  from ITO World</vt:lpstr>
      <vt:lpstr>WHY IS OSM IMP?- HAITI from ITO World</vt:lpstr>
      <vt:lpstr>PowerPoint Presentation</vt:lpstr>
      <vt:lpstr>PowerPoint Presentation</vt:lpstr>
      <vt:lpstr>Going Digital</vt:lpstr>
      <vt:lpstr>PowerPoint Presentation</vt:lpstr>
      <vt:lpstr>FOOD SECURITY AND MAPPING</vt:lpstr>
      <vt:lpstr>MAPPING LINGO</vt:lpstr>
      <vt:lpstr>PowerPoint Presentation</vt:lpstr>
      <vt:lpstr>TAGGING  </vt:lpstr>
      <vt:lpstr>IMPORTANT LINKS</vt:lpstr>
      <vt:lpstr>OSM GUIDE</vt:lpstr>
      <vt:lpstr>GET OUTSIDE AND EXPLORE:  FIELD PAPERS</vt:lpstr>
      <vt:lpstr>GET OUTSIDE AND EXPLORE:  FIELD PAPERS</vt:lpstr>
      <vt:lpstr>GET OUTSIDE AND EXPLORE:  FIELD PAPERS</vt:lpstr>
      <vt:lpstr>OSM TRAINING</vt:lpstr>
      <vt:lpstr>HOW TO MAP A FARMERS MARKET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Beginning OpenStreetMap</dc:title>
  <dc:creator>Ouellette, Janice</dc:creator>
  <cp:lastModifiedBy>Ouellette, Janice</cp:lastModifiedBy>
  <cp:revision>46</cp:revision>
  <cp:lastPrinted>2014-11-17T14:44:44Z</cp:lastPrinted>
  <dcterms:modified xsi:type="dcterms:W3CDTF">2014-11-19T18:10:44Z</dcterms:modified>
</cp:coreProperties>
</file>